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sldIdLst>
    <p:sldId id="256" r:id="rId2"/>
    <p:sldId id="257" r:id="rId3"/>
    <p:sldId id="259" r:id="rId4"/>
    <p:sldId id="260" r:id="rId5"/>
    <p:sldId id="261" r:id="rId6"/>
    <p:sldId id="295" r:id="rId7"/>
    <p:sldId id="296" r:id="rId8"/>
    <p:sldId id="263" r:id="rId9"/>
    <p:sldId id="264" r:id="rId10"/>
    <p:sldId id="265" r:id="rId11"/>
    <p:sldId id="266" r:id="rId12"/>
    <p:sldId id="267" r:id="rId13"/>
    <p:sldId id="268" r:id="rId14"/>
    <p:sldId id="269" r:id="rId15"/>
    <p:sldId id="270" r:id="rId16"/>
    <p:sldId id="271" r:id="rId17"/>
    <p:sldId id="273" r:id="rId18"/>
    <p:sldId id="272"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97" r:id="rId32"/>
    <p:sldId id="298" r:id="rId33"/>
    <p:sldId id="289" r:id="rId34"/>
    <p:sldId id="290" r:id="rId35"/>
    <p:sldId id="291" r:id="rId36"/>
    <p:sldId id="299" r:id="rId37"/>
    <p:sldId id="288" r:id="rId38"/>
    <p:sldId id="300" r:id="rId39"/>
    <p:sldId id="292" r:id="rId40"/>
    <p:sldId id="293" r:id="rId41"/>
    <p:sldId id="29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B63577-ED11-6F46-9BE7-A5D0B9A39C52}" v="4" dt="2025-02-13T09:07:00.3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7"/>
    <p:restoredTop sz="96170"/>
  </p:normalViewPr>
  <p:slideViewPr>
    <p:cSldViewPr snapToGrid="0">
      <p:cViewPr varScale="1">
        <p:scale>
          <a:sx n="109" d="100"/>
          <a:sy n="109" d="100"/>
        </p:scale>
        <p:origin x="208"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a Caldararu" userId="fc8e66e4-48ec-41c8-8127-b05a3d560b48" providerId="ADAL" clId="{9EB63577-ED11-6F46-9BE7-A5D0B9A39C52}"/>
    <pc:docChg chg="delSld modSld">
      <pc:chgData name="Silvia Caldararu" userId="fc8e66e4-48ec-41c8-8127-b05a3d560b48" providerId="ADAL" clId="{9EB63577-ED11-6F46-9BE7-A5D0B9A39C52}" dt="2025-02-13T09:07:07.273" v="6" actId="1076"/>
      <pc:docMkLst>
        <pc:docMk/>
      </pc:docMkLst>
      <pc:sldChg chg="modSp mod">
        <pc:chgData name="Silvia Caldararu" userId="fc8e66e4-48ec-41c8-8127-b05a3d560b48" providerId="ADAL" clId="{9EB63577-ED11-6F46-9BE7-A5D0B9A39C52}" dt="2025-02-12T11:09:52.339" v="1" actId="1076"/>
        <pc:sldMkLst>
          <pc:docMk/>
          <pc:sldMk cId="0" sldId="259"/>
        </pc:sldMkLst>
        <pc:spChg chg="mod">
          <ac:chgData name="Silvia Caldararu" userId="fc8e66e4-48ec-41c8-8127-b05a3d560b48" providerId="ADAL" clId="{9EB63577-ED11-6F46-9BE7-A5D0B9A39C52}" dt="2025-02-12T11:09:52.339" v="1" actId="1076"/>
          <ac:spMkLst>
            <pc:docMk/>
            <pc:sldMk cId="0" sldId="259"/>
            <ac:spMk id="102" creationId="{00000000-0000-0000-0000-000000000000}"/>
          </ac:spMkLst>
        </pc:spChg>
      </pc:sldChg>
      <pc:sldChg chg="addSp delSp modSp mod">
        <pc:chgData name="Silvia Caldararu" userId="fc8e66e4-48ec-41c8-8127-b05a3d560b48" providerId="ADAL" clId="{9EB63577-ED11-6F46-9BE7-A5D0B9A39C52}" dt="2025-02-13T09:07:07.273" v="6" actId="1076"/>
        <pc:sldMkLst>
          <pc:docMk/>
          <pc:sldMk cId="1601005702" sldId="263"/>
        </pc:sldMkLst>
        <pc:spChg chg="add">
          <ac:chgData name="Silvia Caldararu" userId="fc8e66e4-48ec-41c8-8127-b05a3d560b48" providerId="ADAL" clId="{9EB63577-ED11-6F46-9BE7-A5D0B9A39C52}" dt="2025-02-13T09:06:55.831" v="3"/>
          <ac:spMkLst>
            <pc:docMk/>
            <pc:sldMk cId="1601005702" sldId="263"/>
            <ac:spMk id="6" creationId="{2174628F-EF89-F74E-D5E7-C2EBBC52C8DB}"/>
          </ac:spMkLst>
        </pc:spChg>
        <pc:picChg chg="add mod">
          <ac:chgData name="Silvia Caldararu" userId="fc8e66e4-48ec-41c8-8127-b05a3d560b48" providerId="ADAL" clId="{9EB63577-ED11-6F46-9BE7-A5D0B9A39C52}" dt="2025-02-13T09:07:07.273" v="6" actId="1076"/>
          <ac:picMkLst>
            <pc:docMk/>
            <pc:sldMk cId="1601005702" sldId="263"/>
            <ac:picMk id="7" creationId="{BB558D8D-33E1-E6E8-AB9B-1295E1B22B96}"/>
          </ac:picMkLst>
        </pc:picChg>
        <pc:picChg chg="del">
          <ac:chgData name="Silvia Caldararu" userId="fc8e66e4-48ec-41c8-8127-b05a3d560b48" providerId="ADAL" clId="{9EB63577-ED11-6F46-9BE7-A5D0B9A39C52}" dt="2025-02-13T09:06:55" v="2" actId="478"/>
          <ac:picMkLst>
            <pc:docMk/>
            <pc:sldMk cId="1601005702" sldId="263"/>
            <ac:picMk id="1026" creationId="{544DA5B9-E500-B8CB-7D28-A446D412F070}"/>
          </ac:picMkLst>
        </pc:picChg>
      </pc:sldChg>
      <pc:sldChg chg="del">
        <pc:chgData name="Silvia Caldararu" userId="fc8e66e4-48ec-41c8-8127-b05a3d560b48" providerId="ADAL" clId="{9EB63577-ED11-6F46-9BE7-A5D0B9A39C52}" dt="2025-02-12T11:09:34.301" v="0" actId="2696"/>
        <pc:sldMkLst>
          <pc:docMk/>
          <pc:sldMk cId="4154465810" sldId="301"/>
        </pc:sldMkLst>
      </pc:sldChg>
    </pc:docChg>
  </pc:docChgLst>
  <pc:docChgLst>
    <pc:chgData name="Silvia Caldararu" userId="fc8e66e4-48ec-41c8-8127-b05a3d560b48" providerId="ADAL" clId="{1A5BFC57-7D78-304A-9307-09997699B75F}"/>
    <pc:docChg chg="custSel addSld delSld modSld">
      <pc:chgData name="Silvia Caldararu" userId="fc8e66e4-48ec-41c8-8127-b05a3d560b48" providerId="ADAL" clId="{1A5BFC57-7D78-304A-9307-09997699B75F}" dt="2023-03-07T10:17:59.146" v="26" actId="20577"/>
      <pc:docMkLst>
        <pc:docMk/>
      </pc:docMkLst>
      <pc:sldChg chg="delSp">
        <pc:chgData name="Silvia Caldararu" userId="fc8e66e4-48ec-41c8-8127-b05a3d560b48" providerId="ADAL" clId="{1A5BFC57-7D78-304A-9307-09997699B75F}" dt="2023-02-20T09:18:48.562" v="13" actId="478"/>
        <pc:sldMkLst>
          <pc:docMk/>
          <pc:sldMk cId="4198201973" sldId="262"/>
        </pc:sldMkLst>
      </pc:sldChg>
      <pc:sldChg chg="modSp mod">
        <pc:chgData name="Silvia Caldararu" userId="fc8e66e4-48ec-41c8-8127-b05a3d560b48" providerId="ADAL" clId="{1A5BFC57-7D78-304A-9307-09997699B75F}" dt="2023-03-07T10:17:59.146" v="26" actId="20577"/>
        <pc:sldMkLst>
          <pc:docMk/>
          <pc:sldMk cId="1601005702" sldId="263"/>
        </pc:sldMkLst>
      </pc:sldChg>
      <pc:sldChg chg="modSp del mod">
        <pc:chgData name="Silvia Caldararu" userId="fc8e66e4-48ec-41c8-8127-b05a3d560b48" providerId="ADAL" clId="{1A5BFC57-7D78-304A-9307-09997699B75F}" dt="2023-02-20T09:26:59.316" v="24" actId="2696"/>
        <pc:sldMkLst>
          <pc:docMk/>
          <pc:sldMk cId="3142531823" sldId="287"/>
        </pc:sldMkLst>
      </pc:sldChg>
      <pc:sldChg chg="addSp delSp modSp mod">
        <pc:chgData name="Silvia Caldararu" userId="fc8e66e4-48ec-41c8-8127-b05a3d560b48" providerId="ADAL" clId="{1A5BFC57-7D78-304A-9307-09997699B75F}" dt="2023-02-17T15:16:59.929" v="6" actId="1076"/>
        <pc:sldMkLst>
          <pc:docMk/>
          <pc:sldMk cId="3137965477" sldId="292"/>
        </pc:sldMkLst>
      </pc:sldChg>
      <pc:sldChg chg="addSp delSp modSp mod">
        <pc:chgData name="Silvia Caldararu" userId="fc8e66e4-48ec-41c8-8127-b05a3d560b48" providerId="ADAL" clId="{1A5BFC57-7D78-304A-9307-09997699B75F}" dt="2023-02-17T15:17:15.138" v="10" actId="1076"/>
        <pc:sldMkLst>
          <pc:docMk/>
          <pc:sldMk cId="3098370859" sldId="293"/>
        </pc:sldMkLst>
      </pc:sldChg>
      <pc:sldChg chg="add">
        <pc:chgData name="Silvia Caldararu" userId="fc8e66e4-48ec-41c8-8127-b05a3d560b48" providerId="ADAL" clId="{1A5BFC57-7D78-304A-9307-09997699B75F}" dt="2023-02-20T09:18:27.822" v="11"/>
        <pc:sldMkLst>
          <pc:docMk/>
          <pc:sldMk cId="4004143785" sldId="295"/>
        </pc:sldMkLst>
      </pc:sldChg>
      <pc:sldChg chg="add">
        <pc:chgData name="Silvia Caldararu" userId="fc8e66e4-48ec-41c8-8127-b05a3d560b48" providerId="ADAL" clId="{1A5BFC57-7D78-304A-9307-09997699B75F}" dt="2023-02-20T09:18:32.688" v="12" actId="2890"/>
        <pc:sldMkLst>
          <pc:docMk/>
          <pc:sldMk cId="3696013478" sldId="296"/>
        </pc:sldMkLst>
      </pc:sldChg>
    </pc:docChg>
  </pc:docChgLst>
  <pc:docChgLst>
    <pc:chgData name="Silvia Caldararu" userId="fc8e66e4-48ec-41c8-8127-b05a3d560b48" providerId="ADAL" clId="{C3A4CDAA-F8AC-1546-BAF0-7A65CCE3AD6D}"/>
    <pc:docChg chg="custSel addSld delSld modSld sldOrd">
      <pc:chgData name="Silvia Caldararu" userId="fc8e66e4-48ec-41c8-8127-b05a3d560b48" providerId="ADAL" clId="{C3A4CDAA-F8AC-1546-BAF0-7A65CCE3AD6D}" dt="2024-02-15T09:43:40.770" v="233" actId="313"/>
      <pc:docMkLst>
        <pc:docMk/>
      </pc:docMkLst>
      <pc:sldChg chg="modSp mod">
        <pc:chgData name="Silvia Caldararu" userId="fc8e66e4-48ec-41c8-8127-b05a3d560b48" providerId="ADAL" clId="{C3A4CDAA-F8AC-1546-BAF0-7A65CCE3AD6D}" dt="2024-02-15T09:28:55.170" v="231" actId="1076"/>
        <pc:sldMkLst>
          <pc:docMk/>
          <pc:sldMk cId="2831797290" sldId="261"/>
        </pc:sldMkLst>
      </pc:sldChg>
      <pc:sldChg chg="del">
        <pc:chgData name="Silvia Caldararu" userId="fc8e66e4-48ec-41c8-8127-b05a3d560b48" providerId="ADAL" clId="{C3A4CDAA-F8AC-1546-BAF0-7A65CCE3AD6D}" dt="2024-02-15T09:29:08.323" v="232" actId="2696"/>
        <pc:sldMkLst>
          <pc:docMk/>
          <pc:sldMk cId="4198201973" sldId="262"/>
        </pc:sldMkLst>
      </pc:sldChg>
      <pc:sldChg chg="addSp delSp modSp">
        <pc:chgData name="Silvia Caldararu" userId="fc8e66e4-48ec-41c8-8127-b05a3d560b48" providerId="ADAL" clId="{C3A4CDAA-F8AC-1546-BAF0-7A65CCE3AD6D}" dt="2024-02-13T15:58:54.899" v="3" actId="1076"/>
        <pc:sldMkLst>
          <pc:docMk/>
          <pc:sldMk cId="1601005702" sldId="263"/>
        </pc:sldMkLst>
      </pc:sldChg>
      <pc:sldChg chg="addSp delSp modSp mod">
        <pc:chgData name="Silvia Caldararu" userId="fc8e66e4-48ec-41c8-8127-b05a3d560b48" providerId="ADAL" clId="{C3A4CDAA-F8AC-1546-BAF0-7A65CCE3AD6D}" dt="2024-02-13T16:08:35.262" v="24" actId="1076"/>
        <pc:sldMkLst>
          <pc:docMk/>
          <pc:sldMk cId="2034276565" sldId="288"/>
        </pc:sldMkLst>
      </pc:sldChg>
      <pc:sldChg chg="addSp delSp modSp mod">
        <pc:chgData name="Silvia Caldararu" userId="fc8e66e4-48ec-41c8-8127-b05a3d560b48" providerId="ADAL" clId="{C3A4CDAA-F8AC-1546-BAF0-7A65CCE3AD6D}" dt="2024-02-13T16:06:12.022" v="17" actId="1076"/>
        <pc:sldMkLst>
          <pc:docMk/>
          <pc:sldMk cId="774444544" sldId="289"/>
        </pc:sldMkLst>
      </pc:sldChg>
      <pc:sldChg chg="ord">
        <pc:chgData name="Silvia Caldararu" userId="fc8e66e4-48ec-41c8-8127-b05a3d560b48" providerId="ADAL" clId="{C3A4CDAA-F8AC-1546-BAF0-7A65CCE3AD6D}" dt="2024-02-13T16:13:09.115" v="121" actId="20578"/>
        <pc:sldMkLst>
          <pc:docMk/>
          <pc:sldMk cId="459848614" sldId="291"/>
        </pc:sldMkLst>
      </pc:sldChg>
      <pc:sldChg chg="addSp delSp modSp new mod setBg modClrScheme chgLayout">
        <pc:chgData name="Silvia Caldararu" userId="fc8e66e4-48ec-41c8-8127-b05a3d560b48" providerId="ADAL" clId="{C3A4CDAA-F8AC-1546-BAF0-7A65CCE3AD6D}" dt="2024-02-13T16:05:11.607" v="7" actId="26606"/>
        <pc:sldMkLst>
          <pc:docMk/>
          <pc:sldMk cId="873366784" sldId="297"/>
        </pc:sldMkLst>
      </pc:sldChg>
      <pc:sldChg chg="addSp modSp new mod modClrScheme chgLayout">
        <pc:chgData name="Silvia Caldararu" userId="fc8e66e4-48ec-41c8-8127-b05a3d560b48" providerId="ADAL" clId="{C3A4CDAA-F8AC-1546-BAF0-7A65CCE3AD6D}" dt="2024-02-13T16:11:37.648" v="73" actId="1076"/>
        <pc:sldMkLst>
          <pc:docMk/>
          <pc:sldMk cId="2692301402" sldId="298"/>
        </pc:sldMkLst>
      </pc:sldChg>
      <pc:sldChg chg="addSp modSp new mod ord">
        <pc:chgData name="Silvia Caldararu" userId="fc8e66e4-48ec-41c8-8127-b05a3d560b48" providerId="ADAL" clId="{C3A4CDAA-F8AC-1546-BAF0-7A65CCE3AD6D}" dt="2024-02-15T09:43:40.770" v="233" actId="313"/>
        <pc:sldMkLst>
          <pc:docMk/>
          <pc:sldMk cId="3426881475" sldId="299"/>
        </pc:sldMkLst>
      </pc:sldChg>
      <pc:sldChg chg="addSp delSp modSp new mod">
        <pc:chgData name="Silvia Caldararu" userId="fc8e66e4-48ec-41c8-8127-b05a3d560b48" providerId="ADAL" clId="{C3A4CDAA-F8AC-1546-BAF0-7A65CCE3AD6D}" dt="2024-02-13T16:17:23.367" v="127" actId="12789"/>
        <pc:sldMkLst>
          <pc:docMk/>
          <pc:sldMk cId="537491075" sldId="300"/>
        </pc:sldMkLst>
      </pc:sldChg>
      <pc:sldChg chg="addSp delSp modSp add mod">
        <pc:chgData name="Silvia Caldararu" userId="fc8e66e4-48ec-41c8-8127-b05a3d560b48" providerId="ADAL" clId="{C3A4CDAA-F8AC-1546-BAF0-7A65CCE3AD6D}" dt="2024-02-15T09:26:48.656" v="229" actId="27636"/>
        <pc:sldMkLst>
          <pc:docMk/>
          <pc:sldMk cId="4154465810" sldId="301"/>
        </pc:sldMkLst>
      </pc:sldChg>
    </pc:docChg>
  </pc:docChgLst>
  <pc:docChgLst>
    <pc:chgData name="Silvia Caldararu" userId="fc8e66e4-48ec-41c8-8127-b05a3d560b48" providerId="ADAL" clId="{E16AA51B-7CC7-B941-B4E4-E65FAFE9D5D7}"/>
    <pc:docChg chg="modSld">
      <pc:chgData name="Silvia Caldararu" userId="fc8e66e4-48ec-41c8-8127-b05a3d560b48" providerId="ADAL" clId="{E16AA51B-7CC7-B941-B4E4-E65FAFE9D5D7}" dt="2023-03-23T12:37:02.532" v="0" actId="20577"/>
      <pc:docMkLst>
        <pc:docMk/>
      </pc:docMkLst>
      <pc:sldChg chg="modSp mod">
        <pc:chgData name="Silvia Caldararu" userId="fc8e66e4-48ec-41c8-8127-b05a3d560b48" providerId="ADAL" clId="{E16AA51B-7CC7-B941-B4E4-E65FAFE9D5D7}" dt="2023-03-23T12:37:02.532" v="0" actId="20577"/>
        <pc:sldMkLst>
          <pc:docMk/>
          <pc:sldMk cId="1601005702" sldId="26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EAD2E0-51E7-4C40-89FA-97166794EBDE}" type="datetimeFigureOut">
              <a:rPr lang="en-GB" smtClean="0"/>
              <a:t>13/02/2025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245CE0-1E09-8448-9AA9-B390C8BB15F7}" type="slidenum">
              <a:rPr lang="en-GB" smtClean="0"/>
              <a:t>‹#›</a:t>
            </a:fld>
            <a:endParaRPr lang="en-GB"/>
          </a:p>
        </p:txBody>
      </p:sp>
    </p:spTree>
    <p:extLst>
      <p:ext uri="{BB962C8B-B14F-4D97-AF65-F5344CB8AC3E}">
        <p14:creationId xmlns:p14="http://schemas.microsoft.com/office/powerpoint/2010/main" val="252413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00e583258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00e583258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C59E3-EB37-E9D7-9630-840A43B0B060}"/>
              </a:ext>
            </a:extLst>
          </p:cNvPr>
          <p:cNvSpPr>
            <a:spLocks noGrp="1"/>
          </p:cNvSpPr>
          <p:nvPr>
            <p:ph type="ctrTitle"/>
          </p:nvPr>
        </p:nvSpPr>
        <p:spPr>
          <a:xfrm>
            <a:off x="347869" y="2235200"/>
            <a:ext cx="11280913" cy="2387600"/>
          </a:xfrm>
        </p:spPr>
        <p:txBody>
          <a:bodyPr anchor="b"/>
          <a:lstStyle>
            <a:lvl1pPr algn="ctr">
              <a:defRPr sz="60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1D9FF4C9-862F-D3AC-230E-317C1335269E}"/>
              </a:ext>
            </a:extLst>
          </p:cNvPr>
          <p:cNvSpPr>
            <a:spLocks noGrp="1"/>
          </p:cNvSpPr>
          <p:nvPr>
            <p:ph type="subTitle" idx="1" hasCustomPrompt="1"/>
          </p:nvPr>
        </p:nvSpPr>
        <p:spPr>
          <a:xfrm>
            <a:off x="1524000" y="5079587"/>
            <a:ext cx="9144000" cy="920266"/>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Silvia Caldararu</a:t>
            </a:r>
          </a:p>
          <a:p>
            <a:r>
              <a:rPr lang="en-GB" dirty="0"/>
              <a:t>ESU22001 Climate Science</a:t>
            </a:r>
            <a:endParaRPr lang="en-US" dirty="0"/>
          </a:p>
        </p:txBody>
      </p:sp>
      <p:sp>
        <p:nvSpPr>
          <p:cNvPr id="4" name="Date Placeholder 3">
            <a:extLst>
              <a:ext uri="{FF2B5EF4-FFF2-40B4-BE49-F238E27FC236}">
                <a16:creationId xmlns:a16="http://schemas.microsoft.com/office/drawing/2014/main" id="{5BC5A05A-79D9-A64D-C24D-0E3A0B7E5787}"/>
              </a:ext>
            </a:extLst>
          </p:cNvPr>
          <p:cNvSpPr>
            <a:spLocks noGrp="1"/>
          </p:cNvSpPr>
          <p:nvPr>
            <p:ph type="dt" sz="half" idx="10"/>
          </p:nvPr>
        </p:nvSpPr>
        <p:spPr/>
        <p:txBody>
          <a:bodyPr/>
          <a:lstStyle/>
          <a:p>
            <a:fld id="{851A6CFC-8C23-5842-A247-8FE15CF4F647}" type="datetimeFigureOut">
              <a:rPr lang="en-GB" smtClean="0"/>
              <a:t>13/02/2025</a:t>
            </a:fld>
            <a:endParaRPr lang="en-GB"/>
          </a:p>
        </p:txBody>
      </p:sp>
      <p:sp>
        <p:nvSpPr>
          <p:cNvPr id="5" name="Footer Placeholder 4">
            <a:extLst>
              <a:ext uri="{FF2B5EF4-FFF2-40B4-BE49-F238E27FC236}">
                <a16:creationId xmlns:a16="http://schemas.microsoft.com/office/drawing/2014/main" id="{C88864EC-0429-B9B1-0609-18C4D8A5EA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74626D-4403-D57E-A24B-48394EA83260}"/>
              </a:ext>
            </a:extLst>
          </p:cNvPr>
          <p:cNvSpPr>
            <a:spLocks noGrp="1"/>
          </p:cNvSpPr>
          <p:nvPr>
            <p:ph type="sldNum" sz="quarter" idx="12"/>
          </p:nvPr>
        </p:nvSpPr>
        <p:spPr/>
        <p:txBody>
          <a:bodyPr/>
          <a:lstStyle/>
          <a:p>
            <a:fld id="{BF7913B1-5302-4947-AB7E-959B91572EC8}" type="slidenum">
              <a:rPr lang="en-GB" smtClean="0"/>
              <a:t>‹#›</a:t>
            </a:fld>
            <a:endParaRPr lang="en-GB"/>
          </a:p>
        </p:txBody>
      </p:sp>
      <p:pic>
        <p:nvPicPr>
          <p:cNvPr id="10" name="Picture 9" descr="Background pattern&#10;&#10;Description automatically generated">
            <a:extLst>
              <a:ext uri="{FF2B5EF4-FFF2-40B4-BE49-F238E27FC236}">
                <a16:creationId xmlns:a16="http://schemas.microsoft.com/office/drawing/2014/main" id="{3A5F1C7D-A432-BA31-421B-3541BF7CFC28}"/>
              </a:ext>
            </a:extLst>
          </p:cNvPr>
          <p:cNvPicPr>
            <a:picLocks noChangeAspect="1"/>
          </p:cNvPicPr>
          <p:nvPr/>
        </p:nvPicPr>
        <p:blipFill>
          <a:blip r:embed="rId2"/>
          <a:stretch>
            <a:fillRect/>
          </a:stretch>
        </p:blipFill>
        <p:spPr>
          <a:xfrm>
            <a:off x="1" y="0"/>
            <a:ext cx="12191999" cy="2503488"/>
          </a:xfrm>
          <a:prstGeom prst="rect">
            <a:avLst/>
          </a:prstGeom>
        </p:spPr>
      </p:pic>
    </p:spTree>
    <p:extLst>
      <p:ext uri="{BB962C8B-B14F-4D97-AF65-F5344CB8AC3E}">
        <p14:creationId xmlns:p14="http://schemas.microsoft.com/office/powerpoint/2010/main" val="3440728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2C2F-B0E2-AF07-F597-E36856D514A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94C9E4B-99E2-BDE8-516F-53E8DFD383D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AF280D-EB9B-8D5D-5708-B27B43DB980A}"/>
              </a:ext>
            </a:extLst>
          </p:cNvPr>
          <p:cNvSpPr>
            <a:spLocks noGrp="1"/>
          </p:cNvSpPr>
          <p:nvPr>
            <p:ph type="dt" sz="half" idx="10"/>
          </p:nvPr>
        </p:nvSpPr>
        <p:spPr/>
        <p:txBody>
          <a:bodyPr/>
          <a:lstStyle/>
          <a:p>
            <a:fld id="{851A6CFC-8C23-5842-A247-8FE15CF4F647}" type="datetimeFigureOut">
              <a:rPr lang="en-GB" smtClean="0"/>
              <a:t>13/02/2025</a:t>
            </a:fld>
            <a:endParaRPr lang="en-GB"/>
          </a:p>
        </p:txBody>
      </p:sp>
      <p:sp>
        <p:nvSpPr>
          <p:cNvPr id="5" name="Footer Placeholder 4">
            <a:extLst>
              <a:ext uri="{FF2B5EF4-FFF2-40B4-BE49-F238E27FC236}">
                <a16:creationId xmlns:a16="http://schemas.microsoft.com/office/drawing/2014/main" id="{E8139087-E8FA-806F-9DE8-D8982C31E6E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67176F-D96A-B5E2-8421-B41C64C42C1D}"/>
              </a:ext>
            </a:extLst>
          </p:cNvPr>
          <p:cNvSpPr>
            <a:spLocks noGrp="1"/>
          </p:cNvSpPr>
          <p:nvPr>
            <p:ph type="sldNum" sz="quarter" idx="12"/>
          </p:nvPr>
        </p:nvSpPr>
        <p:spPr/>
        <p:txBody>
          <a:bodyPr/>
          <a:lstStyle/>
          <a:p>
            <a:fld id="{BF7913B1-5302-4947-AB7E-959B91572EC8}" type="slidenum">
              <a:rPr lang="en-GB" smtClean="0"/>
              <a:t>‹#›</a:t>
            </a:fld>
            <a:endParaRPr lang="en-GB"/>
          </a:p>
        </p:txBody>
      </p:sp>
    </p:spTree>
    <p:extLst>
      <p:ext uri="{BB962C8B-B14F-4D97-AF65-F5344CB8AC3E}">
        <p14:creationId xmlns:p14="http://schemas.microsoft.com/office/powerpoint/2010/main" val="1203717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869F4E-0271-8A0B-30F6-30E353DB357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64D047-5ADA-C536-5A0F-BB5B9496A1F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23565A8-A65A-D203-5862-A8BBC5DE5224}"/>
              </a:ext>
            </a:extLst>
          </p:cNvPr>
          <p:cNvSpPr>
            <a:spLocks noGrp="1"/>
          </p:cNvSpPr>
          <p:nvPr>
            <p:ph type="dt" sz="half" idx="10"/>
          </p:nvPr>
        </p:nvSpPr>
        <p:spPr/>
        <p:txBody>
          <a:bodyPr/>
          <a:lstStyle/>
          <a:p>
            <a:fld id="{851A6CFC-8C23-5842-A247-8FE15CF4F647}" type="datetimeFigureOut">
              <a:rPr lang="en-GB" smtClean="0"/>
              <a:t>13/02/2025</a:t>
            </a:fld>
            <a:endParaRPr lang="en-GB"/>
          </a:p>
        </p:txBody>
      </p:sp>
      <p:sp>
        <p:nvSpPr>
          <p:cNvPr id="5" name="Footer Placeholder 4">
            <a:extLst>
              <a:ext uri="{FF2B5EF4-FFF2-40B4-BE49-F238E27FC236}">
                <a16:creationId xmlns:a16="http://schemas.microsoft.com/office/drawing/2014/main" id="{7848B845-D8AF-648E-2E66-CF8F970D0B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AF587C-F58D-32DD-4296-7E5B6E223F13}"/>
              </a:ext>
            </a:extLst>
          </p:cNvPr>
          <p:cNvSpPr>
            <a:spLocks noGrp="1"/>
          </p:cNvSpPr>
          <p:nvPr>
            <p:ph type="sldNum" sz="quarter" idx="12"/>
          </p:nvPr>
        </p:nvSpPr>
        <p:spPr/>
        <p:txBody>
          <a:bodyPr/>
          <a:lstStyle/>
          <a:p>
            <a:fld id="{BF7913B1-5302-4947-AB7E-959B91572EC8}" type="slidenum">
              <a:rPr lang="en-GB" smtClean="0"/>
              <a:t>‹#›</a:t>
            </a:fld>
            <a:endParaRPr lang="en-GB"/>
          </a:p>
        </p:txBody>
      </p:sp>
    </p:spTree>
    <p:extLst>
      <p:ext uri="{BB962C8B-B14F-4D97-AF65-F5344CB8AC3E}">
        <p14:creationId xmlns:p14="http://schemas.microsoft.com/office/powerpoint/2010/main" val="154050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156D-F5D1-F356-8BF7-87130259C06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7D3E15D-587D-CC2B-7BDA-01C892F50F2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F66C14-05B1-138B-3252-65B476F6A5F6}"/>
              </a:ext>
            </a:extLst>
          </p:cNvPr>
          <p:cNvSpPr>
            <a:spLocks noGrp="1"/>
          </p:cNvSpPr>
          <p:nvPr>
            <p:ph type="dt" sz="half" idx="10"/>
          </p:nvPr>
        </p:nvSpPr>
        <p:spPr/>
        <p:txBody>
          <a:bodyPr/>
          <a:lstStyle/>
          <a:p>
            <a:fld id="{851A6CFC-8C23-5842-A247-8FE15CF4F647}" type="datetimeFigureOut">
              <a:rPr lang="en-GB" smtClean="0"/>
              <a:t>13/02/2025</a:t>
            </a:fld>
            <a:endParaRPr lang="en-GB"/>
          </a:p>
        </p:txBody>
      </p:sp>
      <p:sp>
        <p:nvSpPr>
          <p:cNvPr id="5" name="Footer Placeholder 4">
            <a:extLst>
              <a:ext uri="{FF2B5EF4-FFF2-40B4-BE49-F238E27FC236}">
                <a16:creationId xmlns:a16="http://schemas.microsoft.com/office/drawing/2014/main" id="{66CFCF9C-0619-F27C-118C-5D00A32F5F8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549238-3FD5-EC64-FACF-924DB0DDAB36}"/>
              </a:ext>
            </a:extLst>
          </p:cNvPr>
          <p:cNvSpPr>
            <a:spLocks noGrp="1"/>
          </p:cNvSpPr>
          <p:nvPr>
            <p:ph type="sldNum" sz="quarter" idx="12"/>
          </p:nvPr>
        </p:nvSpPr>
        <p:spPr/>
        <p:txBody>
          <a:bodyPr/>
          <a:lstStyle/>
          <a:p>
            <a:fld id="{BF7913B1-5302-4947-AB7E-959B91572EC8}" type="slidenum">
              <a:rPr lang="en-GB" smtClean="0"/>
              <a:t>‹#›</a:t>
            </a:fld>
            <a:endParaRPr lang="en-GB"/>
          </a:p>
        </p:txBody>
      </p:sp>
    </p:spTree>
    <p:extLst>
      <p:ext uri="{BB962C8B-B14F-4D97-AF65-F5344CB8AC3E}">
        <p14:creationId xmlns:p14="http://schemas.microsoft.com/office/powerpoint/2010/main" val="3670330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E1BB2-0698-C2A3-0564-B2D3518F895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D6E0747-930E-CFEA-B115-5AAA120F27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01C4F43-F17F-C561-88B5-4C78ED4216D5}"/>
              </a:ext>
            </a:extLst>
          </p:cNvPr>
          <p:cNvSpPr>
            <a:spLocks noGrp="1"/>
          </p:cNvSpPr>
          <p:nvPr>
            <p:ph type="dt" sz="half" idx="10"/>
          </p:nvPr>
        </p:nvSpPr>
        <p:spPr/>
        <p:txBody>
          <a:bodyPr/>
          <a:lstStyle/>
          <a:p>
            <a:fld id="{851A6CFC-8C23-5842-A247-8FE15CF4F647}" type="datetimeFigureOut">
              <a:rPr lang="en-GB" smtClean="0"/>
              <a:t>13/02/2025</a:t>
            </a:fld>
            <a:endParaRPr lang="en-GB"/>
          </a:p>
        </p:txBody>
      </p:sp>
      <p:sp>
        <p:nvSpPr>
          <p:cNvPr id="5" name="Footer Placeholder 4">
            <a:extLst>
              <a:ext uri="{FF2B5EF4-FFF2-40B4-BE49-F238E27FC236}">
                <a16:creationId xmlns:a16="http://schemas.microsoft.com/office/drawing/2014/main" id="{20DF68A1-5203-AF83-BF12-39AFBA85EC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1B554B-46C3-B1BF-6584-E03EB8B08166}"/>
              </a:ext>
            </a:extLst>
          </p:cNvPr>
          <p:cNvSpPr>
            <a:spLocks noGrp="1"/>
          </p:cNvSpPr>
          <p:nvPr>
            <p:ph type="sldNum" sz="quarter" idx="12"/>
          </p:nvPr>
        </p:nvSpPr>
        <p:spPr/>
        <p:txBody>
          <a:bodyPr/>
          <a:lstStyle/>
          <a:p>
            <a:fld id="{BF7913B1-5302-4947-AB7E-959B91572EC8}" type="slidenum">
              <a:rPr lang="en-GB" smtClean="0"/>
              <a:t>‹#›</a:t>
            </a:fld>
            <a:endParaRPr lang="en-GB"/>
          </a:p>
        </p:txBody>
      </p:sp>
    </p:spTree>
    <p:extLst>
      <p:ext uri="{BB962C8B-B14F-4D97-AF65-F5344CB8AC3E}">
        <p14:creationId xmlns:p14="http://schemas.microsoft.com/office/powerpoint/2010/main" val="4111824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85CCF-CE22-A68E-D301-928A82DF887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3DDFC7C-CAB0-DBED-8480-D76682E8DEC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AC26507-6124-5BCE-C60E-805155AE97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271356F-262B-566E-809E-96D0229C619A}"/>
              </a:ext>
            </a:extLst>
          </p:cNvPr>
          <p:cNvSpPr>
            <a:spLocks noGrp="1"/>
          </p:cNvSpPr>
          <p:nvPr>
            <p:ph type="dt" sz="half" idx="10"/>
          </p:nvPr>
        </p:nvSpPr>
        <p:spPr/>
        <p:txBody>
          <a:bodyPr/>
          <a:lstStyle/>
          <a:p>
            <a:fld id="{851A6CFC-8C23-5842-A247-8FE15CF4F647}" type="datetimeFigureOut">
              <a:rPr lang="en-GB" smtClean="0"/>
              <a:t>13/02/2025</a:t>
            </a:fld>
            <a:endParaRPr lang="en-GB"/>
          </a:p>
        </p:txBody>
      </p:sp>
      <p:sp>
        <p:nvSpPr>
          <p:cNvPr id="6" name="Footer Placeholder 5">
            <a:extLst>
              <a:ext uri="{FF2B5EF4-FFF2-40B4-BE49-F238E27FC236}">
                <a16:creationId xmlns:a16="http://schemas.microsoft.com/office/drawing/2014/main" id="{897168CB-E4DF-D451-035A-2208DF71417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990623-196E-EC16-03DD-387FFDE781B8}"/>
              </a:ext>
            </a:extLst>
          </p:cNvPr>
          <p:cNvSpPr>
            <a:spLocks noGrp="1"/>
          </p:cNvSpPr>
          <p:nvPr>
            <p:ph type="sldNum" sz="quarter" idx="12"/>
          </p:nvPr>
        </p:nvSpPr>
        <p:spPr/>
        <p:txBody>
          <a:bodyPr/>
          <a:lstStyle/>
          <a:p>
            <a:fld id="{BF7913B1-5302-4947-AB7E-959B91572EC8}" type="slidenum">
              <a:rPr lang="en-GB" smtClean="0"/>
              <a:t>‹#›</a:t>
            </a:fld>
            <a:endParaRPr lang="en-GB"/>
          </a:p>
        </p:txBody>
      </p:sp>
    </p:spTree>
    <p:extLst>
      <p:ext uri="{BB962C8B-B14F-4D97-AF65-F5344CB8AC3E}">
        <p14:creationId xmlns:p14="http://schemas.microsoft.com/office/powerpoint/2010/main" val="2442987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4EE89-B1D3-F260-5E9C-5980841107B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A266162-1F5E-2FAA-D6A9-4AAE61AAF8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0AE8EB7-B75E-8A00-5154-59EC41A8CA7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4E186C0-6DD3-60A6-E83A-3FB7CB45C7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C769D1E-25D5-A631-A7D1-B622B74BD1C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E4FFB35-823F-4877-D924-0729DF1FDE4A}"/>
              </a:ext>
            </a:extLst>
          </p:cNvPr>
          <p:cNvSpPr>
            <a:spLocks noGrp="1"/>
          </p:cNvSpPr>
          <p:nvPr>
            <p:ph type="dt" sz="half" idx="10"/>
          </p:nvPr>
        </p:nvSpPr>
        <p:spPr/>
        <p:txBody>
          <a:bodyPr/>
          <a:lstStyle/>
          <a:p>
            <a:fld id="{851A6CFC-8C23-5842-A247-8FE15CF4F647}" type="datetimeFigureOut">
              <a:rPr lang="en-GB" smtClean="0"/>
              <a:t>13/02/2025</a:t>
            </a:fld>
            <a:endParaRPr lang="en-GB"/>
          </a:p>
        </p:txBody>
      </p:sp>
      <p:sp>
        <p:nvSpPr>
          <p:cNvPr id="8" name="Footer Placeholder 7">
            <a:extLst>
              <a:ext uri="{FF2B5EF4-FFF2-40B4-BE49-F238E27FC236}">
                <a16:creationId xmlns:a16="http://schemas.microsoft.com/office/drawing/2014/main" id="{C2490B7F-FCCF-926E-5097-26CF8E2C337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928C1ED-C34B-FCF4-6450-964E2862774F}"/>
              </a:ext>
            </a:extLst>
          </p:cNvPr>
          <p:cNvSpPr>
            <a:spLocks noGrp="1"/>
          </p:cNvSpPr>
          <p:nvPr>
            <p:ph type="sldNum" sz="quarter" idx="12"/>
          </p:nvPr>
        </p:nvSpPr>
        <p:spPr/>
        <p:txBody>
          <a:bodyPr/>
          <a:lstStyle/>
          <a:p>
            <a:fld id="{BF7913B1-5302-4947-AB7E-959B91572EC8}" type="slidenum">
              <a:rPr lang="en-GB" smtClean="0"/>
              <a:t>‹#›</a:t>
            </a:fld>
            <a:endParaRPr lang="en-GB"/>
          </a:p>
        </p:txBody>
      </p:sp>
    </p:spTree>
    <p:extLst>
      <p:ext uri="{BB962C8B-B14F-4D97-AF65-F5344CB8AC3E}">
        <p14:creationId xmlns:p14="http://schemas.microsoft.com/office/powerpoint/2010/main" val="212181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283D4-D953-97FC-CD06-EEC1B44DF26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8AF32C5-3829-7554-0A08-7F3A3539DB51}"/>
              </a:ext>
            </a:extLst>
          </p:cNvPr>
          <p:cNvSpPr>
            <a:spLocks noGrp="1"/>
          </p:cNvSpPr>
          <p:nvPr>
            <p:ph type="dt" sz="half" idx="10"/>
          </p:nvPr>
        </p:nvSpPr>
        <p:spPr/>
        <p:txBody>
          <a:bodyPr/>
          <a:lstStyle/>
          <a:p>
            <a:fld id="{851A6CFC-8C23-5842-A247-8FE15CF4F647}" type="datetimeFigureOut">
              <a:rPr lang="en-GB" smtClean="0"/>
              <a:t>13/02/2025</a:t>
            </a:fld>
            <a:endParaRPr lang="en-GB"/>
          </a:p>
        </p:txBody>
      </p:sp>
      <p:sp>
        <p:nvSpPr>
          <p:cNvPr id="4" name="Footer Placeholder 3">
            <a:extLst>
              <a:ext uri="{FF2B5EF4-FFF2-40B4-BE49-F238E27FC236}">
                <a16:creationId xmlns:a16="http://schemas.microsoft.com/office/drawing/2014/main" id="{ED114EF1-1366-24A6-A894-2C9DB04C05C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1A40CB7-6DE1-1C9F-9AE4-E0679631847D}"/>
              </a:ext>
            </a:extLst>
          </p:cNvPr>
          <p:cNvSpPr>
            <a:spLocks noGrp="1"/>
          </p:cNvSpPr>
          <p:nvPr>
            <p:ph type="sldNum" sz="quarter" idx="12"/>
          </p:nvPr>
        </p:nvSpPr>
        <p:spPr/>
        <p:txBody>
          <a:bodyPr/>
          <a:lstStyle/>
          <a:p>
            <a:fld id="{BF7913B1-5302-4947-AB7E-959B91572EC8}" type="slidenum">
              <a:rPr lang="en-GB" smtClean="0"/>
              <a:t>‹#›</a:t>
            </a:fld>
            <a:endParaRPr lang="en-GB"/>
          </a:p>
        </p:txBody>
      </p:sp>
    </p:spTree>
    <p:extLst>
      <p:ext uri="{BB962C8B-B14F-4D97-AF65-F5344CB8AC3E}">
        <p14:creationId xmlns:p14="http://schemas.microsoft.com/office/powerpoint/2010/main" val="1050202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35E891-08DD-355F-267E-D8DE8BC56699}"/>
              </a:ext>
            </a:extLst>
          </p:cNvPr>
          <p:cNvSpPr>
            <a:spLocks noGrp="1"/>
          </p:cNvSpPr>
          <p:nvPr>
            <p:ph type="dt" sz="half" idx="10"/>
          </p:nvPr>
        </p:nvSpPr>
        <p:spPr/>
        <p:txBody>
          <a:bodyPr/>
          <a:lstStyle/>
          <a:p>
            <a:fld id="{851A6CFC-8C23-5842-A247-8FE15CF4F647}" type="datetimeFigureOut">
              <a:rPr lang="en-GB" smtClean="0"/>
              <a:t>13/02/2025</a:t>
            </a:fld>
            <a:endParaRPr lang="en-GB"/>
          </a:p>
        </p:txBody>
      </p:sp>
      <p:sp>
        <p:nvSpPr>
          <p:cNvPr id="3" name="Footer Placeholder 2">
            <a:extLst>
              <a:ext uri="{FF2B5EF4-FFF2-40B4-BE49-F238E27FC236}">
                <a16:creationId xmlns:a16="http://schemas.microsoft.com/office/drawing/2014/main" id="{A0DAF2B4-A9C6-1071-FE07-808B2D2B561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5DAFEE5-38C6-AB74-3CA4-C336BBAFA4E8}"/>
              </a:ext>
            </a:extLst>
          </p:cNvPr>
          <p:cNvSpPr>
            <a:spLocks noGrp="1"/>
          </p:cNvSpPr>
          <p:nvPr>
            <p:ph type="sldNum" sz="quarter" idx="12"/>
          </p:nvPr>
        </p:nvSpPr>
        <p:spPr/>
        <p:txBody>
          <a:bodyPr/>
          <a:lstStyle/>
          <a:p>
            <a:fld id="{BF7913B1-5302-4947-AB7E-959B91572EC8}" type="slidenum">
              <a:rPr lang="en-GB" smtClean="0"/>
              <a:t>‹#›</a:t>
            </a:fld>
            <a:endParaRPr lang="en-GB"/>
          </a:p>
        </p:txBody>
      </p:sp>
    </p:spTree>
    <p:extLst>
      <p:ext uri="{BB962C8B-B14F-4D97-AF65-F5344CB8AC3E}">
        <p14:creationId xmlns:p14="http://schemas.microsoft.com/office/powerpoint/2010/main" val="229381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B0018-0876-B314-A25A-219C41A6FB9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AF74035-94DF-8901-9F5E-AECC007C9D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FB38DB3-A5D0-1992-3544-E61D4E720C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14DB7FD-2B8F-A4C1-29EC-B6C2815DFC3D}"/>
              </a:ext>
            </a:extLst>
          </p:cNvPr>
          <p:cNvSpPr>
            <a:spLocks noGrp="1"/>
          </p:cNvSpPr>
          <p:nvPr>
            <p:ph type="dt" sz="half" idx="10"/>
          </p:nvPr>
        </p:nvSpPr>
        <p:spPr/>
        <p:txBody>
          <a:bodyPr/>
          <a:lstStyle/>
          <a:p>
            <a:fld id="{851A6CFC-8C23-5842-A247-8FE15CF4F647}" type="datetimeFigureOut">
              <a:rPr lang="en-GB" smtClean="0"/>
              <a:t>13/02/2025</a:t>
            </a:fld>
            <a:endParaRPr lang="en-GB"/>
          </a:p>
        </p:txBody>
      </p:sp>
      <p:sp>
        <p:nvSpPr>
          <p:cNvPr id="6" name="Footer Placeholder 5">
            <a:extLst>
              <a:ext uri="{FF2B5EF4-FFF2-40B4-BE49-F238E27FC236}">
                <a16:creationId xmlns:a16="http://schemas.microsoft.com/office/drawing/2014/main" id="{F3DA9CFE-77F5-6D28-82A8-F76AA4FEBC1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1920CE5-17F2-2BD3-4495-0A38D49794F5}"/>
              </a:ext>
            </a:extLst>
          </p:cNvPr>
          <p:cNvSpPr>
            <a:spLocks noGrp="1"/>
          </p:cNvSpPr>
          <p:nvPr>
            <p:ph type="sldNum" sz="quarter" idx="12"/>
          </p:nvPr>
        </p:nvSpPr>
        <p:spPr/>
        <p:txBody>
          <a:bodyPr/>
          <a:lstStyle/>
          <a:p>
            <a:fld id="{BF7913B1-5302-4947-AB7E-959B91572EC8}" type="slidenum">
              <a:rPr lang="en-GB" smtClean="0"/>
              <a:t>‹#›</a:t>
            </a:fld>
            <a:endParaRPr lang="en-GB"/>
          </a:p>
        </p:txBody>
      </p:sp>
    </p:spTree>
    <p:extLst>
      <p:ext uri="{BB962C8B-B14F-4D97-AF65-F5344CB8AC3E}">
        <p14:creationId xmlns:p14="http://schemas.microsoft.com/office/powerpoint/2010/main" val="3625133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F6F8-5DD6-C249-F485-7D4A58E321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E907194-C80A-9620-D08E-6CC54AB950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B8F12E24-AC8B-3B76-6FEA-498EBAA00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B563E6B-51A9-510B-D2E8-3C2E68BD2130}"/>
              </a:ext>
            </a:extLst>
          </p:cNvPr>
          <p:cNvSpPr>
            <a:spLocks noGrp="1"/>
          </p:cNvSpPr>
          <p:nvPr>
            <p:ph type="dt" sz="half" idx="10"/>
          </p:nvPr>
        </p:nvSpPr>
        <p:spPr/>
        <p:txBody>
          <a:bodyPr/>
          <a:lstStyle/>
          <a:p>
            <a:fld id="{851A6CFC-8C23-5842-A247-8FE15CF4F647}" type="datetimeFigureOut">
              <a:rPr lang="en-GB" smtClean="0"/>
              <a:t>13/02/2025</a:t>
            </a:fld>
            <a:endParaRPr lang="en-GB"/>
          </a:p>
        </p:txBody>
      </p:sp>
      <p:sp>
        <p:nvSpPr>
          <p:cNvPr id="6" name="Footer Placeholder 5">
            <a:extLst>
              <a:ext uri="{FF2B5EF4-FFF2-40B4-BE49-F238E27FC236}">
                <a16:creationId xmlns:a16="http://schemas.microsoft.com/office/drawing/2014/main" id="{BB01B983-C247-A2F2-7244-BF5B647DE09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EE0D9E8-181B-F203-A62E-E61BA3CAB3A1}"/>
              </a:ext>
            </a:extLst>
          </p:cNvPr>
          <p:cNvSpPr>
            <a:spLocks noGrp="1"/>
          </p:cNvSpPr>
          <p:nvPr>
            <p:ph type="sldNum" sz="quarter" idx="12"/>
          </p:nvPr>
        </p:nvSpPr>
        <p:spPr/>
        <p:txBody>
          <a:bodyPr/>
          <a:lstStyle/>
          <a:p>
            <a:fld id="{BF7913B1-5302-4947-AB7E-959B91572EC8}" type="slidenum">
              <a:rPr lang="en-GB" smtClean="0"/>
              <a:t>‹#›</a:t>
            </a:fld>
            <a:endParaRPr lang="en-GB"/>
          </a:p>
        </p:txBody>
      </p:sp>
    </p:spTree>
    <p:extLst>
      <p:ext uri="{BB962C8B-B14F-4D97-AF65-F5344CB8AC3E}">
        <p14:creationId xmlns:p14="http://schemas.microsoft.com/office/powerpoint/2010/main" val="1045321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669829-43EA-DC36-E450-81EE04A47B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09D3D96F-1A58-490E-376F-F801DA6BF1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0F05DD88-8C94-C74A-8048-8826DA153B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A6CFC-8C23-5842-A247-8FE15CF4F647}" type="datetimeFigureOut">
              <a:rPr lang="en-GB" smtClean="0"/>
              <a:t>13/02/2025</a:t>
            </a:fld>
            <a:endParaRPr lang="en-GB"/>
          </a:p>
        </p:txBody>
      </p:sp>
      <p:sp>
        <p:nvSpPr>
          <p:cNvPr id="5" name="Footer Placeholder 4">
            <a:extLst>
              <a:ext uri="{FF2B5EF4-FFF2-40B4-BE49-F238E27FC236}">
                <a16:creationId xmlns:a16="http://schemas.microsoft.com/office/drawing/2014/main" id="{A4843AF4-321A-DB9F-1A5D-8ADDDCA0F3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7CDD981-2CD9-C688-D4DA-04992CE334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7913B1-5302-4947-AB7E-959B91572EC8}" type="slidenum">
              <a:rPr lang="en-GB" smtClean="0"/>
              <a:t>‹#›</a:t>
            </a:fld>
            <a:endParaRPr lang="en-GB"/>
          </a:p>
        </p:txBody>
      </p:sp>
    </p:spTree>
    <p:extLst>
      <p:ext uri="{BB962C8B-B14F-4D97-AF65-F5344CB8AC3E}">
        <p14:creationId xmlns:p14="http://schemas.microsoft.com/office/powerpoint/2010/main" val="8658836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baseline="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5" Type="http://schemas.openxmlformats.org/officeDocument/2006/relationships/image" Target="../media/image22.gif"/><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460F-08EF-1963-59E3-3E51F436D8EA}"/>
              </a:ext>
            </a:extLst>
          </p:cNvPr>
          <p:cNvSpPr>
            <a:spLocks noGrp="1"/>
          </p:cNvSpPr>
          <p:nvPr>
            <p:ph type="ctrTitle"/>
          </p:nvPr>
        </p:nvSpPr>
        <p:spPr/>
        <p:txBody>
          <a:bodyPr/>
          <a:lstStyle/>
          <a:p>
            <a:r>
              <a:rPr lang="en-GB" dirty="0"/>
              <a:t>The Intergovernmental Panel on Climate Change</a:t>
            </a:r>
          </a:p>
        </p:txBody>
      </p:sp>
      <p:sp>
        <p:nvSpPr>
          <p:cNvPr id="3" name="Subtitle 2">
            <a:extLst>
              <a:ext uri="{FF2B5EF4-FFF2-40B4-BE49-F238E27FC236}">
                <a16:creationId xmlns:a16="http://schemas.microsoft.com/office/drawing/2014/main" id="{ED7B1863-A5B8-B1EA-64F8-BC9C24EB06CC}"/>
              </a:ext>
            </a:extLst>
          </p:cNvPr>
          <p:cNvSpPr>
            <a:spLocks noGrp="1"/>
          </p:cNvSpPr>
          <p:nvPr>
            <p:ph type="subTitle" idx="1"/>
          </p:nvPr>
        </p:nvSpPr>
        <p:spPr/>
        <p:txBody>
          <a:bodyPr/>
          <a:lstStyle/>
          <a:p>
            <a:r>
              <a:rPr lang="en-GB" dirty="0"/>
              <a:t>Silvia Caldararu</a:t>
            </a:r>
          </a:p>
          <a:p>
            <a:r>
              <a:rPr lang="en-GB" dirty="0"/>
              <a:t>Email: </a:t>
            </a:r>
            <a:r>
              <a:rPr lang="en-GB" dirty="0" err="1"/>
              <a:t>caldaras@tcd.ie</a:t>
            </a:r>
            <a:endParaRPr lang="en-GB" dirty="0"/>
          </a:p>
        </p:txBody>
      </p:sp>
    </p:spTree>
    <p:extLst>
      <p:ext uri="{BB962C8B-B14F-4D97-AF65-F5344CB8AC3E}">
        <p14:creationId xmlns:p14="http://schemas.microsoft.com/office/powerpoint/2010/main" val="1576469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0BE2-74FB-3752-5022-465D8D633264}"/>
              </a:ext>
            </a:extLst>
          </p:cNvPr>
          <p:cNvSpPr>
            <a:spLocks noGrp="1"/>
          </p:cNvSpPr>
          <p:nvPr>
            <p:ph type="title"/>
          </p:nvPr>
        </p:nvSpPr>
        <p:spPr/>
        <p:txBody>
          <a:bodyPr/>
          <a:lstStyle/>
          <a:p>
            <a:r>
              <a:rPr lang="en-GB" dirty="0"/>
              <a:t>The history of climate change science</a:t>
            </a:r>
          </a:p>
        </p:txBody>
      </p:sp>
      <p:pic>
        <p:nvPicPr>
          <p:cNvPr id="5122" name="Picture 2" descr="Cover of physicist Eunice Foote’s paper about the greenhouse effect presented at the AAAS meeting in 1856">
            <a:extLst>
              <a:ext uri="{FF2B5EF4-FFF2-40B4-BE49-F238E27FC236}">
                <a16:creationId xmlns:a16="http://schemas.microsoft.com/office/drawing/2014/main" id="{29D70E1B-2A22-EE6E-315B-53803B2070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456" y="2212577"/>
            <a:ext cx="2286536" cy="19561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DB0FC3B-1DB7-56F6-0F5A-314E4EFE3FCF}"/>
              </a:ext>
            </a:extLst>
          </p:cNvPr>
          <p:cNvSpPr txBox="1"/>
          <p:nvPr/>
        </p:nvSpPr>
        <p:spPr>
          <a:xfrm>
            <a:off x="1164480" y="4228963"/>
            <a:ext cx="1872488" cy="923330"/>
          </a:xfrm>
          <a:prstGeom prst="rect">
            <a:avLst/>
          </a:prstGeom>
          <a:noFill/>
        </p:spPr>
        <p:txBody>
          <a:bodyPr wrap="square" rtlCol="0">
            <a:spAutoFit/>
          </a:bodyPr>
          <a:lstStyle/>
          <a:p>
            <a:pPr algn="ctr"/>
            <a:r>
              <a:rPr lang="en-GB" dirty="0"/>
              <a:t>1856 Discovering gases that trap heat</a:t>
            </a:r>
          </a:p>
        </p:txBody>
      </p:sp>
      <p:pic>
        <p:nvPicPr>
          <p:cNvPr id="5124" name="Picture 4" descr="Factory smoke, 1901">
            <a:extLst>
              <a:ext uri="{FF2B5EF4-FFF2-40B4-BE49-F238E27FC236}">
                <a16:creationId xmlns:a16="http://schemas.microsoft.com/office/drawing/2014/main" id="{5C8B36D2-34FD-4362-A6F0-FE169B983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259" y="2315357"/>
            <a:ext cx="2320222" cy="16949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7FE655-2392-27F8-38EB-C02A24A179D1}"/>
              </a:ext>
            </a:extLst>
          </p:cNvPr>
          <p:cNvSpPr txBox="1"/>
          <p:nvPr/>
        </p:nvSpPr>
        <p:spPr>
          <a:xfrm>
            <a:off x="3555259" y="4311802"/>
            <a:ext cx="2286537" cy="646331"/>
          </a:xfrm>
          <a:prstGeom prst="rect">
            <a:avLst/>
          </a:prstGeom>
          <a:noFill/>
        </p:spPr>
        <p:txBody>
          <a:bodyPr wrap="square" rtlCol="0">
            <a:spAutoFit/>
          </a:bodyPr>
          <a:lstStyle/>
          <a:p>
            <a:pPr algn="ctr"/>
            <a:r>
              <a:rPr lang="en-GB" dirty="0"/>
              <a:t>1896 Connecting coal, CO</a:t>
            </a:r>
            <a:r>
              <a:rPr lang="en-GB" baseline="-25000" dirty="0"/>
              <a:t>2</a:t>
            </a:r>
            <a:r>
              <a:rPr lang="en-GB" dirty="0"/>
              <a:t> and climate</a:t>
            </a:r>
          </a:p>
        </p:txBody>
      </p:sp>
      <p:pic>
        <p:nvPicPr>
          <p:cNvPr id="5126" name="Picture 6" descr="Figure 4 from Callendar’s 1938 paper, The Artificial Production of Carbon Dioxide and its Influence on Temperature">
            <a:extLst>
              <a:ext uri="{FF2B5EF4-FFF2-40B4-BE49-F238E27FC236}">
                <a16:creationId xmlns:a16="http://schemas.microsoft.com/office/drawing/2014/main" id="{59B4B49F-B22E-6DF4-F361-8F2D5B18F8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457799"/>
            <a:ext cx="2466572" cy="14100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073C8A-24A2-2C8B-9425-76EFAA3298C5}"/>
              </a:ext>
            </a:extLst>
          </p:cNvPr>
          <p:cNvSpPr txBox="1"/>
          <p:nvPr/>
        </p:nvSpPr>
        <p:spPr>
          <a:xfrm>
            <a:off x="6205592" y="4311801"/>
            <a:ext cx="2743200" cy="646331"/>
          </a:xfrm>
          <a:prstGeom prst="rect">
            <a:avLst/>
          </a:prstGeom>
          <a:noFill/>
        </p:spPr>
        <p:txBody>
          <a:bodyPr wrap="square" rtlCol="0">
            <a:spAutoFit/>
          </a:bodyPr>
          <a:lstStyle/>
          <a:p>
            <a:pPr algn="ctr"/>
            <a:r>
              <a:rPr lang="en-GB" dirty="0"/>
              <a:t>1936 Connecting temperature to CO</a:t>
            </a:r>
            <a:r>
              <a:rPr lang="en-GB" baseline="-25000" dirty="0"/>
              <a:t>2</a:t>
            </a:r>
            <a:endParaRPr lang="en-GB" dirty="0"/>
          </a:p>
        </p:txBody>
      </p:sp>
      <p:pic>
        <p:nvPicPr>
          <p:cNvPr id="5128" name="Picture 8" descr="Syukuro Manabe">
            <a:extLst>
              <a:ext uri="{FF2B5EF4-FFF2-40B4-BE49-F238E27FC236}">
                <a16:creationId xmlns:a16="http://schemas.microsoft.com/office/drawing/2014/main" id="{5BC14D78-31E3-E40E-6A24-4E4ACBD233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4135" y="2399013"/>
            <a:ext cx="1632258" cy="15832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E81381F-D7BC-0757-1BEF-F776B494FC3D}"/>
              </a:ext>
            </a:extLst>
          </p:cNvPr>
          <p:cNvSpPr txBox="1"/>
          <p:nvPr/>
        </p:nvSpPr>
        <p:spPr>
          <a:xfrm>
            <a:off x="8948010" y="4168739"/>
            <a:ext cx="2401843" cy="923330"/>
          </a:xfrm>
          <a:prstGeom prst="rect">
            <a:avLst/>
          </a:prstGeom>
          <a:noFill/>
        </p:spPr>
        <p:txBody>
          <a:bodyPr wrap="square" rtlCol="0">
            <a:spAutoFit/>
          </a:bodyPr>
          <a:lstStyle/>
          <a:p>
            <a:pPr algn="ctr"/>
            <a:r>
              <a:rPr lang="en-GB" dirty="0"/>
              <a:t>1960s First predictive models of the atmosphere</a:t>
            </a:r>
          </a:p>
        </p:txBody>
      </p:sp>
      <p:sp>
        <p:nvSpPr>
          <p:cNvPr id="7" name="TextBox 6">
            <a:extLst>
              <a:ext uri="{FF2B5EF4-FFF2-40B4-BE49-F238E27FC236}">
                <a16:creationId xmlns:a16="http://schemas.microsoft.com/office/drawing/2014/main" id="{25BAA756-14F1-BF7F-14F5-AED4F68FD5CC}"/>
              </a:ext>
            </a:extLst>
          </p:cNvPr>
          <p:cNvSpPr txBox="1"/>
          <p:nvPr/>
        </p:nvSpPr>
        <p:spPr>
          <a:xfrm>
            <a:off x="322401" y="6262080"/>
            <a:ext cx="5359159" cy="261610"/>
          </a:xfrm>
          <a:prstGeom prst="rect">
            <a:avLst/>
          </a:prstGeom>
          <a:noFill/>
        </p:spPr>
        <p:txBody>
          <a:bodyPr wrap="none" rtlCol="0">
            <a:spAutoFit/>
          </a:bodyPr>
          <a:lstStyle/>
          <a:p>
            <a:r>
              <a:rPr lang="en-GB" sz="1100" dirty="0"/>
              <a:t>https://</a:t>
            </a:r>
            <a:r>
              <a:rPr lang="en-GB" sz="1100" dirty="0" err="1"/>
              <a:t>scied.ucar.edu</a:t>
            </a:r>
            <a:r>
              <a:rPr lang="en-GB" sz="1100" dirty="0"/>
              <a:t>/learning-zone/how-climate-works/history-climate-science-research</a:t>
            </a:r>
          </a:p>
        </p:txBody>
      </p:sp>
    </p:spTree>
    <p:extLst>
      <p:ext uri="{BB962C8B-B14F-4D97-AF65-F5344CB8AC3E}">
        <p14:creationId xmlns:p14="http://schemas.microsoft.com/office/powerpoint/2010/main" val="1525122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D5771-36F7-79A0-68D7-43290E67647A}"/>
              </a:ext>
            </a:extLst>
          </p:cNvPr>
          <p:cNvSpPr>
            <a:spLocks noGrp="1"/>
          </p:cNvSpPr>
          <p:nvPr>
            <p:ph type="title"/>
          </p:nvPr>
        </p:nvSpPr>
        <p:spPr/>
        <p:txBody>
          <a:bodyPr/>
          <a:lstStyle/>
          <a:p>
            <a:r>
              <a:rPr lang="en-GB" dirty="0"/>
              <a:t>Why do we need the IPCC?</a:t>
            </a:r>
          </a:p>
        </p:txBody>
      </p:sp>
      <p:pic>
        <p:nvPicPr>
          <p:cNvPr id="6146" name="Picture 2" descr="Disruptive' science has declined — and no one knows why">
            <a:extLst>
              <a:ext uri="{FF2B5EF4-FFF2-40B4-BE49-F238E27FC236}">
                <a16:creationId xmlns:a16="http://schemas.microsoft.com/office/drawing/2014/main" id="{22C2EBC0-79C1-FC9A-8B52-C7F85E0E9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836" y="2168434"/>
            <a:ext cx="4019021" cy="2834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26670B-8178-5C67-0AAD-CACCAE82FF71}"/>
              </a:ext>
            </a:extLst>
          </p:cNvPr>
          <p:cNvSpPr txBox="1"/>
          <p:nvPr/>
        </p:nvSpPr>
        <p:spPr>
          <a:xfrm>
            <a:off x="992777" y="2828835"/>
            <a:ext cx="3500846" cy="1200329"/>
          </a:xfrm>
          <a:prstGeom prst="rect">
            <a:avLst/>
          </a:prstGeom>
          <a:noFill/>
        </p:spPr>
        <p:txBody>
          <a:bodyPr wrap="square" rtlCol="0">
            <a:spAutoFit/>
          </a:bodyPr>
          <a:lstStyle/>
          <a:p>
            <a:r>
              <a:rPr lang="en-GB" dirty="0"/>
              <a:t>The IPCC synthesises scientific knowledge in a way that is consistent and accessible to policy makers</a:t>
            </a:r>
          </a:p>
        </p:txBody>
      </p:sp>
    </p:spTree>
    <p:extLst>
      <p:ext uri="{BB962C8B-B14F-4D97-AF65-F5344CB8AC3E}">
        <p14:creationId xmlns:p14="http://schemas.microsoft.com/office/powerpoint/2010/main" val="3914497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79AF-6CAC-0E86-6645-742CA690F0CB}"/>
              </a:ext>
            </a:extLst>
          </p:cNvPr>
          <p:cNvSpPr>
            <a:spLocks noGrp="1"/>
          </p:cNvSpPr>
          <p:nvPr>
            <p:ph type="title"/>
          </p:nvPr>
        </p:nvSpPr>
        <p:spPr/>
        <p:txBody>
          <a:bodyPr/>
          <a:lstStyle/>
          <a:p>
            <a:r>
              <a:rPr lang="en-GB" dirty="0"/>
              <a:t>IPCC process</a:t>
            </a:r>
          </a:p>
        </p:txBody>
      </p:sp>
      <p:pic>
        <p:nvPicPr>
          <p:cNvPr id="3" name="Picture 2" descr="Disruptive' science has declined — and no one knows why">
            <a:extLst>
              <a:ext uri="{FF2B5EF4-FFF2-40B4-BE49-F238E27FC236}">
                <a16:creationId xmlns:a16="http://schemas.microsoft.com/office/drawing/2014/main" id="{74B81F74-A540-EF06-62CF-64B411219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1344" y="4193177"/>
            <a:ext cx="2352146" cy="16589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B4F1611-F5D9-8F11-9C75-C5D5251B07D6}"/>
              </a:ext>
            </a:extLst>
          </p:cNvPr>
          <p:cNvSpPr txBox="1"/>
          <p:nvPr/>
        </p:nvSpPr>
        <p:spPr>
          <a:xfrm>
            <a:off x="1705487" y="5995851"/>
            <a:ext cx="1923860" cy="369332"/>
          </a:xfrm>
          <a:prstGeom prst="rect">
            <a:avLst/>
          </a:prstGeom>
          <a:noFill/>
        </p:spPr>
        <p:txBody>
          <a:bodyPr wrap="none" rtlCol="0">
            <a:spAutoFit/>
          </a:bodyPr>
          <a:lstStyle/>
          <a:p>
            <a:r>
              <a:rPr lang="en-GB" dirty="0"/>
              <a:t>Scientific evidence</a:t>
            </a:r>
          </a:p>
        </p:txBody>
      </p:sp>
      <p:pic>
        <p:nvPicPr>
          <p:cNvPr id="7170" name="Picture 2">
            <a:extLst>
              <a:ext uri="{FF2B5EF4-FFF2-40B4-BE49-F238E27FC236}">
                <a16:creationId xmlns:a16="http://schemas.microsoft.com/office/drawing/2014/main" id="{E764AB4C-EBEB-18C2-CF4C-38DAEE4DB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502" y="1530447"/>
            <a:ext cx="2847830" cy="18985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2D0F502-2957-D6FD-10F4-9165285CCCBD}"/>
              </a:ext>
            </a:extLst>
          </p:cNvPr>
          <p:cNvSpPr txBox="1"/>
          <p:nvPr/>
        </p:nvSpPr>
        <p:spPr>
          <a:xfrm>
            <a:off x="1998725" y="3249525"/>
            <a:ext cx="1761251" cy="646331"/>
          </a:xfrm>
          <a:prstGeom prst="rect">
            <a:avLst/>
          </a:prstGeom>
          <a:noFill/>
        </p:spPr>
        <p:txBody>
          <a:bodyPr wrap="none" rtlCol="0">
            <a:spAutoFit/>
          </a:bodyPr>
          <a:lstStyle/>
          <a:p>
            <a:r>
              <a:rPr lang="en-GB" dirty="0"/>
              <a:t>Scientists</a:t>
            </a:r>
          </a:p>
          <a:p>
            <a:r>
              <a:rPr lang="en-GB" dirty="0"/>
              <a:t>198 lead authors</a:t>
            </a:r>
          </a:p>
        </p:txBody>
      </p:sp>
      <p:pic>
        <p:nvPicPr>
          <p:cNvPr id="7172" name="Picture 4" descr="News Detail IPCC AR6 - Climate Service Center Germany">
            <a:extLst>
              <a:ext uri="{FF2B5EF4-FFF2-40B4-BE49-F238E27FC236}">
                <a16:creationId xmlns:a16="http://schemas.microsoft.com/office/drawing/2014/main" id="{E25FD816-CA5B-C4F9-AEA6-E824501CA7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0670" y="1243064"/>
            <a:ext cx="1322052" cy="17094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PCC - Intergovernmental Panel on Climate Change">
            <a:extLst>
              <a:ext uri="{FF2B5EF4-FFF2-40B4-BE49-F238E27FC236}">
                <a16:creationId xmlns:a16="http://schemas.microsoft.com/office/drawing/2014/main" id="{5E256EE2-A60B-A6B7-07C3-0D1CF5219F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8491" y="3158399"/>
            <a:ext cx="1320358" cy="17094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PCC AR6 Working Group III – Mitigation of Climate Change Community  Windpower">
            <a:extLst>
              <a:ext uri="{FF2B5EF4-FFF2-40B4-BE49-F238E27FC236}">
                <a16:creationId xmlns:a16="http://schemas.microsoft.com/office/drawing/2014/main" id="{F40089A3-9725-6A55-0717-0FEA28A3A6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8240" y="3158399"/>
            <a:ext cx="1453486" cy="18798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CCABB98-B96D-DB27-5786-2BFC2010F3DC}"/>
              </a:ext>
            </a:extLst>
          </p:cNvPr>
          <p:cNvSpPr txBox="1"/>
          <p:nvPr/>
        </p:nvSpPr>
        <p:spPr>
          <a:xfrm>
            <a:off x="8100670" y="5430270"/>
            <a:ext cx="2024593" cy="369332"/>
          </a:xfrm>
          <a:prstGeom prst="rect">
            <a:avLst/>
          </a:prstGeom>
          <a:noFill/>
        </p:spPr>
        <p:txBody>
          <a:bodyPr wrap="none" rtlCol="0">
            <a:spAutoFit/>
          </a:bodyPr>
          <a:lstStyle/>
          <a:p>
            <a:r>
              <a:rPr lang="en-GB" dirty="0"/>
              <a:t>Assessment reports</a:t>
            </a:r>
          </a:p>
        </p:txBody>
      </p:sp>
      <p:sp>
        <p:nvSpPr>
          <p:cNvPr id="9" name="Right Arrow 8">
            <a:extLst>
              <a:ext uri="{FF2B5EF4-FFF2-40B4-BE49-F238E27FC236}">
                <a16:creationId xmlns:a16="http://schemas.microsoft.com/office/drawing/2014/main" id="{D17C12E9-DEFF-C33A-327E-3A5A3C0558D9}"/>
              </a:ext>
            </a:extLst>
          </p:cNvPr>
          <p:cNvSpPr/>
          <p:nvPr/>
        </p:nvSpPr>
        <p:spPr>
          <a:xfrm>
            <a:off x="4815297" y="1941774"/>
            <a:ext cx="1985554" cy="311814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31CD9479-DCCD-2D9E-1916-DE93AE929754}"/>
              </a:ext>
            </a:extLst>
          </p:cNvPr>
          <p:cNvSpPr txBox="1"/>
          <p:nvPr/>
        </p:nvSpPr>
        <p:spPr>
          <a:xfrm>
            <a:off x="4557065" y="5118688"/>
            <a:ext cx="3077869" cy="1754326"/>
          </a:xfrm>
          <a:prstGeom prst="rect">
            <a:avLst/>
          </a:prstGeom>
          <a:noFill/>
        </p:spPr>
        <p:txBody>
          <a:bodyPr wrap="square" rtlCol="0">
            <a:spAutoFit/>
          </a:bodyPr>
          <a:lstStyle/>
          <a:p>
            <a:pPr algn="ctr"/>
            <a:r>
              <a:rPr lang="en-GB" dirty="0"/>
              <a:t>Review</a:t>
            </a:r>
          </a:p>
          <a:p>
            <a:pPr algn="ctr"/>
            <a:r>
              <a:rPr lang="en-GB" dirty="0"/>
              <a:t>78,007 written review comments were submitted by 1891 individual expert reviewers and 47 governments</a:t>
            </a:r>
          </a:p>
          <a:p>
            <a:endParaRPr lang="en-GB" dirty="0"/>
          </a:p>
        </p:txBody>
      </p:sp>
    </p:spTree>
    <p:extLst>
      <p:ext uri="{BB962C8B-B14F-4D97-AF65-F5344CB8AC3E}">
        <p14:creationId xmlns:p14="http://schemas.microsoft.com/office/powerpoint/2010/main" val="226753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00636-AFC1-6D1F-FEF9-3AF3D0F97F65}"/>
              </a:ext>
            </a:extLst>
          </p:cNvPr>
          <p:cNvSpPr>
            <a:spLocks noGrp="1"/>
          </p:cNvSpPr>
          <p:nvPr>
            <p:ph type="title"/>
          </p:nvPr>
        </p:nvSpPr>
        <p:spPr/>
        <p:txBody>
          <a:bodyPr/>
          <a:lstStyle/>
          <a:p>
            <a:r>
              <a:rPr lang="en-GB" dirty="0"/>
              <a:t>Working group 1: physical science basis</a:t>
            </a:r>
          </a:p>
        </p:txBody>
      </p:sp>
      <p:pic>
        <p:nvPicPr>
          <p:cNvPr id="3" name="Picture 4" descr="News Detail IPCC AR6 - Climate Service Center Germany">
            <a:extLst>
              <a:ext uri="{FF2B5EF4-FFF2-40B4-BE49-F238E27FC236}">
                <a16:creationId xmlns:a16="http://schemas.microsoft.com/office/drawing/2014/main" id="{F1EC5564-DAAB-8BD0-4219-482ED340E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485" y="1873569"/>
            <a:ext cx="2885013" cy="37303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706BCC-7164-9481-357E-33621922251D}"/>
              </a:ext>
            </a:extLst>
          </p:cNvPr>
          <p:cNvSpPr txBox="1"/>
          <p:nvPr/>
        </p:nvSpPr>
        <p:spPr>
          <a:xfrm>
            <a:off x="5044611" y="2951946"/>
            <a:ext cx="5920604" cy="954107"/>
          </a:xfrm>
          <a:prstGeom prst="rect">
            <a:avLst/>
          </a:prstGeom>
          <a:noFill/>
        </p:spPr>
        <p:txBody>
          <a:bodyPr wrap="square" rtlCol="0">
            <a:spAutoFit/>
          </a:bodyPr>
          <a:lstStyle/>
          <a:p>
            <a:r>
              <a:rPr lang="en-GB" sz="2800" dirty="0">
                <a:latin typeface="Georgia" panose="02040502050405020303" pitchFamily="18" charset="0"/>
              </a:rPr>
              <a:t>The most up to date physical understanding of the climate system</a:t>
            </a:r>
          </a:p>
        </p:txBody>
      </p:sp>
    </p:spTree>
    <p:extLst>
      <p:ext uri="{BB962C8B-B14F-4D97-AF65-F5344CB8AC3E}">
        <p14:creationId xmlns:p14="http://schemas.microsoft.com/office/powerpoint/2010/main" val="2941554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00636-AFC1-6D1F-FEF9-3AF3D0F97F65}"/>
              </a:ext>
            </a:extLst>
          </p:cNvPr>
          <p:cNvSpPr>
            <a:spLocks noGrp="1"/>
          </p:cNvSpPr>
          <p:nvPr>
            <p:ph type="title"/>
          </p:nvPr>
        </p:nvSpPr>
        <p:spPr/>
        <p:txBody>
          <a:bodyPr/>
          <a:lstStyle/>
          <a:p>
            <a:r>
              <a:rPr lang="en-GB" dirty="0"/>
              <a:t>Working group 1: physical science basis</a:t>
            </a:r>
          </a:p>
        </p:txBody>
      </p:sp>
      <p:pic>
        <p:nvPicPr>
          <p:cNvPr id="3" name="Picture 4" descr="News Detail IPCC AR6 - Climate Service Center Germany">
            <a:extLst>
              <a:ext uri="{FF2B5EF4-FFF2-40B4-BE49-F238E27FC236}">
                <a16:creationId xmlns:a16="http://schemas.microsoft.com/office/drawing/2014/main" id="{F1EC5564-DAAB-8BD0-4219-482ED340E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485" y="1873569"/>
            <a:ext cx="2885013" cy="37303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742797A-7E55-4526-E73D-882C298A58F0}"/>
              </a:ext>
            </a:extLst>
          </p:cNvPr>
          <p:cNvPicPr>
            <a:picLocks noChangeAspect="1"/>
          </p:cNvPicPr>
          <p:nvPr/>
        </p:nvPicPr>
        <p:blipFill>
          <a:blip r:embed="rId3"/>
          <a:stretch>
            <a:fillRect/>
          </a:stretch>
        </p:blipFill>
        <p:spPr>
          <a:xfrm>
            <a:off x="5355032" y="2265841"/>
            <a:ext cx="4834717" cy="2953970"/>
          </a:xfrm>
          <a:prstGeom prst="rect">
            <a:avLst/>
          </a:prstGeom>
        </p:spPr>
      </p:pic>
    </p:spTree>
    <p:extLst>
      <p:ext uri="{BB962C8B-B14F-4D97-AF65-F5344CB8AC3E}">
        <p14:creationId xmlns:p14="http://schemas.microsoft.com/office/powerpoint/2010/main" val="2034560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00636-AFC1-6D1F-FEF9-3AF3D0F97F65}"/>
              </a:ext>
            </a:extLst>
          </p:cNvPr>
          <p:cNvSpPr>
            <a:spLocks noGrp="1"/>
          </p:cNvSpPr>
          <p:nvPr>
            <p:ph type="title"/>
          </p:nvPr>
        </p:nvSpPr>
        <p:spPr/>
        <p:txBody>
          <a:bodyPr/>
          <a:lstStyle/>
          <a:p>
            <a:r>
              <a:rPr lang="en-GB" dirty="0"/>
              <a:t>Working group 2: impacts, adaptation and vulnerability</a:t>
            </a:r>
          </a:p>
        </p:txBody>
      </p:sp>
      <p:sp>
        <p:nvSpPr>
          <p:cNvPr id="4" name="TextBox 3">
            <a:extLst>
              <a:ext uri="{FF2B5EF4-FFF2-40B4-BE49-F238E27FC236}">
                <a16:creationId xmlns:a16="http://schemas.microsoft.com/office/drawing/2014/main" id="{2D706BCC-7164-9481-357E-33621922251D}"/>
              </a:ext>
            </a:extLst>
          </p:cNvPr>
          <p:cNvSpPr txBox="1"/>
          <p:nvPr/>
        </p:nvSpPr>
        <p:spPr>
          <a:xfrm>
            <a:off x="5044611" y="2951946"/>
            <a:ext cx="5920604" cy="1815882"/>
          </a:xfrm>
          <a:prstGeom prst="rect">
            <a:avLst/>
          </a:prstGeom>
          <a:noFill/>
        </p:spPr>
        <p:txBody>
          <a:bodyPr wrap="square" rtlCol="0">
            <a:spAutoFit/>
          </a:bodyPr>
          <a:lstStyle/>
          <a:p>
            <a:r>
              <a:rPr lang="en-GB" sz="2800" dirty="0">
                <a:latin typeface="Georgia" panose="02040502050405020303" pitchFamily="18" charset="0"/>
              </a:rPr>
              <a:t>The impacts of climate change on ecosystems, biodiversity, human communities and their capacity to adapt</a:t>
            </a:r>
          </a:p>
        </p:txBody>
      </p:sp>
      <p:pic>
        <p:nvPicPr>
          <p:cNvPr id="5" name="Picture 4" descr="IPCC - Intergovernmental Panel on Climate Change">
            <a:extLst>
              <a:ext uri="{FF2B5EF4-FFF2-40B4-BE49-F238E27FC236}">
                <a16:creationId xmlns:a16="http://schemas.microsoft.com/office/drawing/2014/main" id="{6E516007-6411-8CBE-6E36-4B1FB9496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902" y="1716295"/>
            <a:ext cx="3411884" cy="4417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646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00636-AFC1-6D1F-FEF9-3AF3D0F97F65}"/>
              </a:ext>
            </a:extLst>
          </p:cNvPr>
          <p:cNvSpPr>
            <a:spLocks noGrp="1"/>
          </p:cNvSpPr>
          <p:nvPr>
            <p:ph type="title"/>
          </p:nvPr>
        </p:nvSpPr>
        <p:spPr/>
        <p:txBody>
          <a:bodyPr/>
          <a:lstStyle/>
          <a:p>
            <a:r>
              <a:rPr lang="en-GB" dirty="0"/>
              <a:t>Working group 2: impacts, adaptation and vulnerability</a:t>
            </a:r>
          </a:p>
        </p:txBody>
      </p:sp>
      <p:pic>
        <p:nvPicPr>
          <p:cNvPr id="5" name="Picture 4" descr="IPCC - Intergovernmental Panel on Climate Change">
            <a:extLst>
              <a:ext uri="{FF2B5EF4-FFF2-40B4-BE49-F238E27FC236}">
                <a16:creationId xmlns:a16="http://schemas.microsoft.com/office/drawing/2014/main" id="{6E516007-6411-8CBE-6E36-4B1FB9496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902" y="1716295"/>
            <a:ext cx="3411884" cy="44173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FB79490-5F45-A715-01A2-672353BCAD70}"/>
              </a:ext>
            </a:extLst>
          </p:cNvPr>
          <p:cNvPicPr>
            <a:picLocks noChangeAspect="1"/>
          </p:cNvPicPr>
          <p:nvPr/>
        </p:nvPicPr>
        <p:blipFill>
          <a:blip r:embed="rId3"/>
          <a:stretch>
            <a:fillRect/>
          </a:stretch>
        </p:blipFill>
        <p:spPr>
          <a:xfrm>
            <a:off x="5095508" y="2345789"/>
            <a:ext cx="5776224" cy="2898576"/>
          </a:xfrm>
          <a:prstGeom prst="rect">
            <a:avLst/>
          </a:prstGeom>
        </p:spPr>
      </p:pic>
    </p:spTree>
    <p:extLst>
      <p:ext uri="{BB962C8B-B14F-4D97-AF65-F5344CB8AC3E}">
        <p14:creationId xmlns:p14="http://schemas.microsoft.com/office/powerpoint/2010/main" val="1983795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00636-AFC1-6D1F-FEF9-3AF3D0F97F65}"/>
              </a:ext>
            </a:extLst>
          </p:cNvPr>
          <p:cNvSpPr>
            <a:spLocks noGrp="1"/>
          </p:cNvSpPr>
          <p:nvPr>
            <p:ph type="title"/>
          </p:nvPr>
        </p:nvSpPr>
        <p:spPr/>
        <p:txBody>
          <a:bodyPr/>
          <a:lstStyle/>
          <a:p>
            <a:r>
              <a:rPr lang="en-GB" dirty="0"/>
              <a:t>Working group 3: mitigation of climate change</a:t>
            </a:r>
          </a:p>
        </p:txBody>
      </p:sp>
      <p:sp>
        <p:nvSpPr>
          <p:cNvPr id="4" name="TextBox 3">
            <a:extLst>
              <a:ext uri="{FF2B5EF4-FFF2-40B4-BE49-F238E27FC236}">
                <a16:creationId xmlns:a16="http://schemas.microsoft.com/office/drawing/2014/main" id="{2D706BCC-7164-9481-357E-33621922251D}"/>
              </a:ext>
            </a:extLst>
          </p:cNvPr>
          <p:cNvSpPr txBox="1"/>
          <p:nvPr/>
        </p:nvSpPr>
        <p:spPr>
          <a:xfrm>
            <a:off x="5044611" y="2951946"/>
            <a:ext cx="5920604" cy="1384995"/>
          </a:xfrm>
          <a:prstGeom prst="rect">
            <a:avLst/>
          </a:prstGeom>
          <a:noFill/>
        </p:spPr>
        <p:txBody>
          <a:bodyPr wrap="square" rtlCol="0">
            <a:spAutoFit/>
          </a:bodyPr>
          <a:lstStyle/>
          <a:p>
            <a:r>
              <a:rPr lang="en-GB" sz="2800" dirty="0">
                <a:latin typeface="Georgia" panose="02040502050405020303" pitchFamily="18" charset="0"/>
              </a:rPr>
              <a:t>Current emission reduction pledges and their effect on the climate as well as future scenarios</a:t>
            </a:r>
          </a:p>
        </p:txBody>
      </p:sp>
      <p:pic>
        <p:nvPicPr>
          <p:cNvPr id="3" name="Picture 2" descr="IPCC AR6 Working Group III – Mitigation of Climate Change Community  Windpower">
            <a:extLst>
              <a:ext uri="{FF2B5EF4-FFF2-40B4-BE49-F238E27FC236}">
                <a16:creationId xmlns:a16="http://schemas.microsoft.com/office/drawing/2014/main" id="{05F36089-7AC0-EBC4-ADBE-317355A84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3605349" cy="4662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752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00636-AFC1-6D1F-FEF9-3AF3D0F97F65}"/>
              </a:ext>
            </a:extLst>
          </p:cNvPr>
          <p:cNvSpPr>
            <a:spLocks noGrp="1"/>
          </p:cNvSpPr>
          <p:nvPr>
            <p:ph type="title"/>
          </p:nvPr>
        </p:nvSpPr>
        <p:spPr/>
        <p:txBody>
          <a:bodyPr/>
          <a:lstStyle/>
          <a:p>
            <a:r>
              <a:rPr lang="en-GB" dirty="0"/>
              <a:t>Working group 3: mitigation of climate change</a:t>
            </a:r>
          </a:p>
        </p:txBody>
      </p:sp>
      <p:pic>
        <p:nvPicPr>
          <p:cNvPr id="4" name="Picture 3">
            <a:extLst>
              <a:ext uri="{FF2B5EF4-FFF2-40B4-BE49-F238E27FC236}">
                <a16:creationId xmlns:a16="http://schemas.microsoft.com/office/drawing/2014/main" id="{E417E078-FE00-F7D0-91DB-449505D01D2B}"/>
              </a:ext>
            </a:extLst>
          </p:cNvPr>
          <p:cNvPicPr>
            <a:picLocks noChangeAspect="1"/>
          </p:cNvPicPr>
          <p:nvPr/>
        </p:nvPicPr>
        <p:blipFill>
          <a:blip r:embed="rId2"/>
          <a:stretch>
            <a:fillRect/>
          </a:stretch>
        </p:blipFill>
        <p:spPr>
          <a:xfrm>
            <a:off x="5829749" y="1403222"/>
            <a:ext cx="4751501" cy="4417316"/>
          </a:xfrm>
          <a:prstGeom prst="rect">
            <a:avLst/>
          </a:prstGeom>
        </p:spPr>
      </p:pic>
      <p:pic>
        <p:nvPicPr>
          <p:cNvPr id="6" name="Picture 5" descr="IPCC AR6 Working Group III – Mitigation of Climate Change Community  Windpower">
            <a:extLst>
              <a:ext uri="{FF2B5EF4-FFF2-40B4-BE49-F238E27FC236}">
                <a16:creationId xmlns:a16="http://schemas.microsoft.com/office/drawing/2014/main" id="{8CCDE2FE-0A8A-D970-7EBA-DFCE963DF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3605349" cy="4662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606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4C403-287A-62FB-88CC-C5E52334E9EE}"/>
              </a:ext>
            </a:extLst>
          </p:cNvPr>
          <p:cNvSpPr>
            <a:spLocks noGrp="1"/>
          </p:cNvSpPr>
          <p:nvPr>
            <p:ph type="title"/>
          </p:nvPr>
        </p:nvSpPr>
        <p:spPr/>
        <p:txBody>
          <a:bodyPr/>
          <a:lstStyle/>
          <a:p>
            <a:r>
              <a:rPr lang="en-IE" b="0" dirty="0">
                <a:solidFill>
                  <a:srgbClr val="393745"/>
                </a:solidFill>
                <a:effectLst/>
                <a:latin typeface="ipccserif"/>
              </a:rPr>
              <a:t>IPCC Guidelines for National Greenhouse Gas Inventories</a:t>
            </a:r>
            <a:endParaRPr lang="en-GB" dirty="0"/>
          </a:p>
        </p:txBody>
      </p:sp>
      <p:sp>
        <p:nvSpPr>
          <p:cNvPr id="3" name="Oval 2">
            <a:extLst>
              <a:ext uri="{FF2B5EF4-FFF2-40B4-BE49-F238E27FC236}">
                <a16:creationId xmlns:a16="http://schemas.microsoft.com/office/drawing/2014/main" id="{CA3D2CB7-BFC0-E2B1-828C-584DF50979CF}"/>
              </a:ext>
            </a:extLst>
          </p:cNvPr>
          <p:cNvSpPr/>
          <p:nvPr/>
        </p:nvSpPr>
        <p:spPr>
          <a:xfrm>
            <a:off x="1730828" y="1690688"/>
            <a:ext cx="1513115" cy="140425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National inventory</a:t>
            </a:r>
          </a:p>
        </p:txBody>
      </p:sp>
      <p:sp>
        <p:nvSpPr>
          <p:cNvPr id="4" name="Oval 3">
            <a:extLst>
              <a:ext uri="{FF2B5EF4-FFF2-40B4-BE49-F238E27FC236}">
                <a16:creationId xmlns:a16="http://schemas.microsoft.com/office/drawing/2014/main" id="{331C2762-06E0-B27B-3136-C15639B6FF79}"/>
              </a:ext>
            </a:extLst>
          </p:cNvPr>
          <p:cNvSpPr/>
          <p:nvPr/>
        </p:nvSpPr>
        <p:spPr>
          <a:xfrm>
            <a:off x="1730828" y="2726871"/>
            <a:ext cx="1513115" cy="140425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National inventory</a:t>
            </a:r>
          </a:p>
        </p:txBody>
      </p:sp>
      <p:sp>
        <p:nvSpPr>
          <p:cNvPr id="5" name="Oval 4">
            <a:extLst>
              <a:ext uri="{FF2B5EF4-FFF2-40B4-BE49-F238E27FC236}">
                <a16:creationId xmlns:a16="http://schemas.microsoft.com/office/drawing/2014/main" id="{F2251801-C855-89EE-3365-8F66480E0EFA}"/>
              </a:ext>
            </a:extLst>
          </p:cNvPr>
          <p:cNvSpPr/>
          <p:nvPr/>
        </p:nvSpPr>
        <p:spPr>
          <a:xfrm>
            <a:off x="1730828" y="3718379"/>
            <a:ext cx="1513115" cy="140425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National inventory</a:t>
            </a:r>
          </a:p>
        </p:txBody>
      </p:sp>
      <p:sp>
        <p:nvSpPr>
          <p:cNvPr id="6" name="Oval 5">
            <a:extLst>
              <a:ext uri="{FF2B5EF4-FFF2-40B4-BE49-F238E27FC236}">
                <a16:creationId xmlns:a16="http://schemas.microsoft.com/office/drawing/2014/main" id="{B51CCD7F-EF3B-685F-A50D-1700DF65F968}"/>
              </a:ext>
            </a:extLst>
          </p:cNvPr>
          <p:cNvSpPr/>
          <p:nvPr/>
        </p:nvSpPr>
        <p:spPr>
          <a:xfrm>
            <a:off x="1730828" y="4754562"/>
            <a:ext cx="1513115" cy="140425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National inventory</a:t>
            </a:r>
          </a:p>
        </p:txBody>
      </p:sp>
      <p:sp>
        <p:nvSpPr>
          <p:cNvPr id="7" name="Right Arrow 6">
            <a:extLst>
              <a:ext uri="{FF2B5EF4-FFF2-40B4-BE49-F238E27FC236}">
                <a16:creationId xmlns:a16="http://schemas.microsoft.com/office/drawing/2014/main" id="{A04D7189-40C8-9254-BAD9-D316E3C84390}"/>
              </a:ext>
            </a:extLst>
          </p:cNvPr>
          <p:cNvSpPr/>
          <p:nvPr/>
        </p:nvSpPr>
        <p:spPr>
          <a:xfrm>
            <a:off x="3624943" y="3505200"/>
            <a:ext cx="3875314" cy="79465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964FCB8C-7BC0-345B-E272-D93F97208F0D}"/>
              </a:ext>
            </a:extLst>
          </p:cNvPr>
          <p:cNvSpPr/>
          <p:nvPr/>
        </p:nvSpPr>
        <p:spPr>
          <a:xfrm>
            <a:off x="7581901" y="2392816"/>
            <a:ext cx="2732315" cy="27540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UN global inventory</a:t>
            </a:r>
          </a:p>
        </p:txBody>
      </p:sp>
      <p:sp>
        <p:nvSpPr>
          <p:cNvPr id="9" name="TextBox 8">
            <a:extLst>
              <a:ext uri="{FF2B5EF4-FFF2-40B4-BE49-F238E27FC236}">
                <a16:creationId xmlns:a16="http://schemas.microsoft.com/office/drawing/2014/main" id="{86FB92C8-0F74-F3FE-F900-DC87D51CC728}"/>
              </a:ext>
            </a:extLst>
          </p:cNvPr>
          <p:cNvSpPr txBox="1"/>
          <p:nvPr/>
        </p:nvSpPr>
        <p:spPr>
          <a:xfrm>
            <a:off x="4657544" y="4299857"/>
            <a:ext cx="1810111" cy="1200329"/>
          </a:xfrm>
          <a:prstGeom prst="rect">
            <a:avLst/>
          </a:prstGeom>
          <a:noFill/>
        </p:spPr>
        <p:txBody>
          <a:bodyPr wrap="none" rtlCol="0">
            <a:spAutoFit/>
          </a:bodyPr>
          <a:lstStyle/>
          <a:p>
            <a:pPr algn="ctr"/>
            <a:r>
              <a:rPr lang="en-GB" dirty="0">
                <a:latin typeface="Georgia" panose="02040502050405020303" pitchFamily="18" charset="0"/>
              </a:rPr>
              <a:t>IPCC guidelines</a:t>
            </a:r>
          </a:p>
          <a:p>
            <a:pPr algn="ctr"/>
            <a:r>
              <a:rPr lang="en-GB" dirty="0">
                <a:latin typeface="Georgia" panose="02040502050405020303" pitchFamily="18" charset="0"/>
              </a:rPr>
              <a:t>Transparent</a:t>
            </a:r>
          </a:p>
          <a:p>
            <a:pPr algn="ctr"/>
            <a:r>
              <a:rPr lang="en-GB" dirty="0">
                <a:latin typeface="Georgia" panose="02040502050405020303" pitchFamily="18" charset="0"/>
              </a:rPr>
              <a:t>Accurate</a:t>
            </a:r>
          </a:p>
          <a:p>
            <a:pPr algn="ctr"/>
            <a:r>
              <a:rPr lang="en-GB" dirty="0">
                <a:latin typeface="Georgia" panose="02040502050405020303" pitchFamily="18" charset="0"/>
              </a:rPr>
              <a:t>Consistent</a:t>
            </a:r>
          </a:p>
        </p:txBody>
      </p:sp>
    </p:spTree>
    <p:extLst>
      <p:ext uri="{BB962C8B-B14F-4D97-AF65-F5344CB8AC3E}">
        <p14:creationId xmlns:p14="http://schemas.microsoft.com/office/powerpoint/2010/main" val="1288037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55671054-AE97-3111-71B7-7DE81F8B8BBB}"/>
              </a:ext>
            </a:extLst>
          </p:cNvPr>
          <p:cNvSpPr/>
          <p:nvPr/>
        </p:nvSpPr>
        <p:spPr>
          <a:xfrm>
            <a:off x="1875019" y="1240574"/>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Climate fundamentals</a:t>
            </a:r>
          </a:p>
        </p:txBody>
      </p:sp>
      <p:sp>
        <p:nvSpPr>
          <p:cNvPr id="8" name="TextBox 7">
            <a:extLst>
              <a:ext uri="{FF2B5EF4-FFF2-40B4-BE49-F238E27FC236}">
                <a16:creationId xmlns:a16="http://schemas.microsoft.com/office/drawing/2014/main" id="{477FD85C-9369-113A-E34B-AFBA59459944}"/>
              </a:ext>
            </a:extLst>
          </p:cNvPr>
          <p:cNvSpPr txBox="1"/>
          <p:nvPr/>
        </p:nvSpPr>
        <p:spPr>
          <a:xfrm>
            <a:off x="-3041497" y="-610935"/>
            <a:ext cx="49177" cy="1938992"/>
          </a:xfrm>
          <a:prstGeom prst="rect">
            <a:avLst/>
          </a:prstGeom>
          <a:noFill/>
        </p:spPr>
        <p:txBody>
          <a:bodyPr wrap="square" rtlCol="0">
            <a:spAutoFit/>
          </a:bodyPr>
          <a:lstStyle/>
          <a:p>
            <a:r>
              <a:rPr lang="en-US" sz="1200" dirty="0"/>
              <a:t>Atmosphere</a:t>
            </a:r>
            <a:endParaRPr lang="en-US" dirty="0"/>
          </a:p>
        </p:txBody>
      </p:sp>
      <p:pic>
        <p:nvPicPr>
          <p:cNvPr id="3074" name="Picture 2" descr="Spectacular cirrus clouds over Algeria | EUMETSAT">
            <a:extLst>
              <a:ext uri="{FF2B5EF4-FFF2-40B4-BE49-F238E27FC236}">
                <a16:creationId xmlns:a16="http://schemas.microsoft.com/office/drawing/2014/main" id="{B9532B7D-77C1-7BF9-2753-D25D78AE5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0599" y="1784859"/>
            <a:ext cx="1141791" cy="6422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C956250-0F46-6513-34AE-AD776DFB9BCB}"/>
              </a:ext>
            </a:extLst>
          </p:cNvPr>
          <p:cNvSpPr txBox="1"/>
          <p:nvPr/>
        </p:nvSpPr>
        <p:spPr>
          <a:xfrm>
            <a:off x="2569437" y="1784859"/>
            <a:ext cx="952953" cy="276999"/>
          </a:xfrm>
          <a:prstGeom prst="rect">
            <a:avLst/>
          </a:prstGeom>
          <a:noFill/>
        </p:spPr>
        <p:txBody>
          <a:bodyPr wrap="none" rtlCol="0">
            <a:spAutoFit/>
          </a:bodyPr>
          <a:lstStyle/>
          <a:p>
            <a:r>
              <a:rPr lang="en-US" sz="1200" dirty="0"/>
              <a:t>Atmosphere</a:t>
            </a:r>
            <a:endParaRPr lang="en-US" dirty="0"/>
          </a:p>
        </p:txBody>
      </p:sp>
      <p:pic>
        <p:nvPicPr>
          <p:cNvPr id="3076" name="Picture 4" descr="Visiting Brazil's Amazon rainforest | CN Traveller">
            <a:extLst>
              <a:ext uri="{FF2B5EF4-FFF2-40B4-BE49-F238E27FC236}">
                <a16:creationId xmlns:a16="http://schemas.microsoft.com/office/drawing/2014/main" id="{79071D02-F7DC-9A21-7A81-9CE08B477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37" y="2311700"/>
            <a:ext cx="1141791" cy="6422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7894046-E154-78E7-88B5-5587ACB30F52}"/>
              </a:ext>
            </a:extLst>
          </p:cNvPr>
          <p:cNvSpPr txBox="1"/>
          <p:nvPr/>
        </p:nvSpPr>
        <p:spPr>
          <a:xfrm>
            <a:off x="3522389" y="2034701"/>
            <a:ext cx="942887" cy="253916"/>
          </a:xfrm>
          <a:prstGeom prst="rect">
            <a:avLst/>
          </a:prstGeom>
          <a:noFill/>
        </p:spPr>
        <p:txBody>
          <a:bodyPr wrap="none" rtlCol="0">
            <a:spAutoFit/>
          </a:bodyPr>
          <a:lstStyle/>
          <a:p>
            <a:r>
              <a:rPr lang="en-US" sz="1050" dirty="0"/>
              <a:t>Global C cycle</a:t>
            </a:r>
          </a:p>
        </p:txBody>
      </p:sp>
      <p:pic>
        <p:nvPicPr>
          <p:cNvPr id="3078" name="Picture 6" descr="What is World Ocean Day and why is it important? | World Economic Forum">
            <a:extLst>
              <a:ext uri="{FF2B5EF4-FFF2-40B4-BE49-F238E27FC236}">
                <a16:creationId xmlns:a16="http://schemas.microsoft.com/office/drawing/2014/main" id="{F07441AA-DDD7-F28D-828F-760E559D3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228" y="2288617"/>
            <a:ext cx="751114" cy="563336"/>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a:extLst>
              <a:ext uri="{FF2B5EF4-FFF2-40B4-BE49-F238E27FC236}">
                <a16:creationId xmlns:a16="http://schemas.microsoft.com/office/drawing/2014/main" id="{BD63DC91-2489-17AF-1AE7-09A3A064A589}"/>
              </a:ext>
            </a:extLst>
          </p:cNvPr>
          <p:cNvSpPr/>
          <p:nvPr/>
        </p:nvSpPr>
        <p:spPr>
          <a:xfrm>
            <a:off x="5584780" y="1343988"/>
            <a:ext cx="3287486" cy="2100943"/>
          </a:xfrm>
          <a:prstGeom prst="roundRect">
            <a:avLst/>
          </a:prstGeom>
          <a:noFill/>
          <a:ln w="539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D6C432FA-D36E-E438-8AEE-4B3C1E0E35AF}"/>
              </a:ext>
            </a:extLst>
          </p:cNvPr>
          <p:cNvSpPr/>
          <p:nvPr/>
        </p:nvSpPr>
        <p:spPr>
          <a:xfrm>
            <a:off x="5835152" y="1513114"/>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Predicting climate</a:t>
            </a:r>
          </a:p>
        </p:txBody>
      </p:sp>
      <p:sp>
        <p:nvSpPr>
          <p:cNvPr id="13" name="Rounded Rectangle 12">
            <a:extLst>
              <a:ext uri="{FF2B5EF4-FFF2-40B4-BE49-F238E27FC236}">
                <a16:creationId xmlns:a16="http://schemas.microsoft.com/office/drawing/2014/main" id="{668562AB-4FB4-1C3E-FE3E-0764E268A817}"/>
              </a:ext>
            </a:extLst>
          </p:cNvPr>
          <p:cNvSpPr/>
          <p:nvPr/>
        </p:nvSpPr>
        <p:spPr>
          <a:xfrm>
            <a:off x="1624647" y="1099645"/>
            <a:ext cx="3287486" cy="2100943"/>
          </a:xfrm>
          <a:prstGeom prst="roundRect">
            <a:avLst/>
          </a:prstGeom>
          <a:noFill/>
          <a:ln w="539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80" name="Picture 8" descr="Climate change 2021: the physical science basis (AR6) | PreventionWeb">
            <a:extLst>
              <a:ext uri="{FF2B5EF4-FFF2-40B4-BE49-F238E27FC236}">
                <a16:creationId xmlns:a16="http://schemas.microsoft.com/office/drawing/2014/main" id="{99A6EEE7-BCED-8D76-51DC-C9741F3CB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6923" y="2034701"/>
            <a:ext cx="840800" cy="11217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097A9F3-D812-3F80-F78E-18C9332EF9F8}"/>
              </a:ext>
            </a:extLst>
          </p:cNvPr>
          <p:cNvSpPr txBox="1"/>
          <p:nvPr/>
        </p:nvSpPr>
        <p:spPr>
          <a:xfrm>
            <a:off x="6697723" y="2011618"/>
            <a:ext cx="895951" cy="276999"/>
          </a:xfrm>
          <a:prstGeom prst="rect">
            <a:avLst/>
          </a:prstGeom>
          <a:noFill/>
        </p:spPr>
        <p:txBody>
          <a:bodyPr wrap="none" rtlCol="0">
            <a:spAutoFit/>
          </a:bodyPr>
          <a:lstStyle/>
          <a:p>
            <a:r>
              <a:rPr lang="en-US" sz="1200" dirty="0"/>
              <a:t>IPCC report</a:t>
            </a:r>
            <a:endParaRPr lang="en-US" dirty="0"/>
          </a:p>
        </p:txBody>
      </p:sp>
      <p:sp>
        <p:nvSpPr>
          <p:cNvPr id="15" name="TextBox 14">
            <a:extLst>
              <a:ext uri="{FF2B5EF4-FFF2-40B4-BE49-F238E27FC236}">
                <a16:creationId xmlns:a16="http://schemas.microsoft.com/office/drawing/2014/main" id="{ADC22D5F-7349-97BB-77CD-F6BEE10DB5D0}"/>
              </a:ext>
            </a:extLst>
          </p:cNvPr>
          <p:cNvSpPr txBox="1"/>
          <p:nvPr/>
        </p:nvSpPr>
        <p:spPr>
          <a:xfrm>
            <a:off x="7274285" y="2311700"/>
            <a:ext cx="1479379" cy="276999"/>
          </a:xfrm>
          <a:prstGeom prst="rect">
            <a:avLst/>
          </a:prstGeom>
          <a:noFill/>
        </p:spPr>
        <p:txBody>
          <a:bodyPr wrap="none" rtlCol="0">
            <a:spAutoFit/>
          </a:bodyPr>
          <a:lstStyle/>
          <a:p>
            <a:r>
              <a:rPr lang="en-US" sz="1200" dirty="0"/>
              <a:t>Earth system models</a:t>
            </a:r>
            <a:endParaRPr lang="en-US" dirty="0"/>
          </a:p>
        </p:txBody>
      </p:sp>
      <p:sp>
        <p:nvSpPr>
          <p:cNvPr id="16" name="Rounded Rectangle 15">
            <a:extLst>
              <a:ext uri="{FF2B5EF4-FFF2-40B4-BE49-F238E27FC236}">
                <a16:creationId xmlns:a16="http://schemas.microsoft.com/office/drawing/2014/main" id="{FF9E6942-B46D-6F94-4B7A-32160B296059}"/>
              </a:ext>
            </a:extLst>
          </p:cNvPr>
          <p:cNvSpPr/>
          <p:nvPr/>
        </p:nvSpPr>
        <p:spPr>
          <a:xfrm>
            <a:off x="2547666" y="4081746"/>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Climate impacts</a:t>
            </a:r>
          </a:p>
        </p:txBody>
      </p:sp>
      <p:sp>
        <p:nvSpPr>
          <p:cNvPr id="17" name="Rounded Rectangle 16">
            <a:extLst>
              <a:ext uri="{FF2B5EF4-FFF2-40B4-BE49-F238E27FC236}">
                <a16:creationId xmlns:a16="http://schemas.microsoft.com/office/drawing/2014/main" id="{9F220B65-A0E0-6B33-0171-9C165D9619A8}"/>
              </a:ext>
            </a:extLst>
          </p:cNvPr>
          <p:cNvSpPr/>
          <p:nvPr/>
        </p:nvSpPr>
        <p:spPr>
          <a:xfrm>
            <a:off x="2308180" y="3896689"/>
            <a:ext cx="3287486" cy="2100943"/>
          </a:xfrm>
          <a:prstGeom prst="roundRect">
            <a:avLst/>
          </a:prstGeom>
          <a:noFill/>
          <a:ln w="539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82" name="Picture 10">
            <a:extLst>
              <a:ext uri="{FF2B5EF4-FFF2-40B4-BE49-F238E27FC236}">
                <a16:creationId xmlns:a16="http://schemas.microsoft.com/office/drawing/2014/main" id="{BE120946-1EE2-9E96-AE9A-8E587B9C5A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1140" y="4525129"/>
            <a:ext cx="1259750" cy="8759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28431E2A-C121-B49C-8FFC-7BB2627E71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7849" y="5285982"/>
            <a:ext cx="1848985" cy="57972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C318C9F-0711-2112-7FCA-B0036670C9B6}"/>
              </a:ext>
            </a:extLst>
          </p:cNvPr>
          <p:cNvSpPr txBox="1"/>
          <p:nvPr/>
        </p:nvSpPr>
        <p:spPr>
          <a:xfrm>
            <a:off x="3774866" y="4567415"/>
            <a:ext cx="1035861" cy="253916"/>
          </a:xfrm>
          <a:prstGeom prst="rect">
            <a:avLst/>
          </a:prstGeom>
          <a:noFill/>
        </p:spPr>
        <p:txBody>
          <a:bodyPr wrap="none" rtlCol="0">
            <a:spAutoFit/>
          </a:bodyPr>
          <a:lstStyle/>
          <a:p>
            <a:r>
              <a:rPr lang="en-US" sz="1050" dirty="0"/>
              <a:t>Extreme events</a:t>
            </a:r>
          </a:p>
        </p:txBody>
      </p:sp>
      <p:sp>
        <p:nvSpPr>
          <p:cNvPr id="19" name="TextBox 18">
            <a:extLst>
              <a:ext uri="{FF2B5EF4-FFF2-40B4-BE49-F238E27FC236}">
                <a16:creationId xmlns:a16="http://schemas.microsoft.com/office/drawing/2014/main" id="{7331F0B1-45EB-7EF0-C69E-5EB7034D10E6}"/>
              </a:ext>
            </a:extLst>
          </p:cNvPr>
          <p:cNvSpPr txBox="1"/>
          <p:nvPr/>
        </p:nvSpPr>
        <p:spPr>
          <a:xfrm>
            <a:off x="3957533" y="5027097"/>
            <a:ext cx="1124026" cy="253916"/>
          </a:xfrm>
          <a:prstGeom prst="rect">
            <a:avLst/>
          </a:prstGeom>
          <a:noFill/>
        </p:spPr>
        <p:txBody>
          <a:bodyPr wrap="none" rtlCol="0">
            <a:spAutoFit/>
          </a:bodyPr>
          <a:lstStyle/>
          <a:p>
            <a:r>
              <a:rPr lang="en-US" sz="1050" dirty="0"/>
              <a:t>Sea ice, ice caps,</a:t>
            </a:r>
          </a:p>
        </p:txBody>
      </p:sp>
      <p:sp>
        <p:nvSpPr>
          <p:cNvPr id="20" name="TextBox 19">
            <a:extLst>
              <a:ext uri="{FF2B5EF4-FFF2-40B4-BE49-F238E27FC236}">
                <a16:creationId xmlns:a16="http://schemas.microsoft.com/office/drawing/2014/main" id="{BBE8E163-4F6F-F7D3-F738-48A6B1CE669B}"/>
              </a:ext>
            </a:extLst>
          </p:cNvPr>
          <p:cNvSpPr txBox="1"/>
          <p:nvPr/>
        </p:nvSpPr>
        <p:spPr>
          <a:xfrm>
            <a:off x="4451575" y="4778598"/>
            <a:ext cx="957313" cy="253916"/>
          </a:xfrm>
          <a:prstGeom prst="rect">
            <a:avLst/>
          </a:prstGeom>
          <a:noFill/>
        </p:spPr>
        <p:txBody>
          <a:bodyPr wrap="none" rtlCol="0">
            <a:spAutoFit/>
          </a:bodyPr>
          <a:lstStyle/>
          <a:p>
            <a:r>
              <a:rPr lang="en-US" sz="1050" dirty="0"/>
              <a:t>Tipping points</a:t>
            </a:r>
          </a:p>
        </p:txBody>
      </p:sp>
      <p:pic>
        <p:nvPicPr>
          <p:cNvPr id="3086" name="Picture 14">
            <a:extLst>
              <a:ext uri="{FF2B5EF4-FFF2-40B4-BE49-F238E27FC236}">
                <a16:creationId xmlns:a16="http://schemas.microsoft.com/office/drawing/2014/main" id="{0FA867B7-7235-48BB-E45A-F86CE1D8D8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3734" y="2517021"/>
            <a:ext cx="1033272" cy="873871"/>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C399815A-C2A4-92D7-ABFA-C4A9EFC635EF}"/>
              </a:ext>
            </a:extLst>
          </p:cNvPr>
          <p:cNvSpPr/>
          <p:nvPr/>
        </p:nvSpPr>
        <p:spPr>
          <a:xfrm>
            <a:off x="6335486" y="4415598"/>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Climate solutions</a:t>
            </a:r>
          </a:p>
        </p:txBody>
      </p:sp>
      <p:sp>
        <p:nvSpPr>
          <p:cNvPr id="22" name="Rounded Rectangle 21">
            <a:extLst>
              <a:ext uri="{FF2B5EF4-FFF2-40B4-BE49-F238E27FC236}">
                <a16:creationId xmlns:a16="http://schemas.microsoft.com/office/drawing/2014/main" id="{9D6A03AC-A15D-F2BA-11D8-A8B099F887C8}"/>
              </a:ext>
            </a:extLst>
          </p:cNvPr>
          <p:cNvSpPr/>
          <p:nvPr/>
        </p:nvSpPr>
        <p:spPr>
          <a:xfrm>
            <a:off x="6096000" y="4230541"/>
            <a:ext cx="3287486" cy="2100943"/>
          </a:xfrm>
          <a:prstGeom prst="roundRect">
            <a:avLst/>
          </a:prstGeom>
          <a:noFill/>
          <a:ln w="539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88" name="Picture 16">
            <a:extLst>
              <a:ext uri="{FF2B5EF4-FFF2-40B4-BE49-F238E27FC236}">
                <a16:creationId xmlns:a16="http://schemas.microsoft.com/office/drawing/2014/main" id="{56C6A088-8AC3-1800-C202-FAF5223B0C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35856" y="4947160"/>
            <a:ext cx="1286373" cy="86010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D460D26-EBAE-7E56-C36F-EDB3A19AA81B}"/>
              </a:ext>
            </a:extLst>
          </p:cNvPr>
          <p:cNvSpPr txBox="1"/>
          <p:nvPr/>
        </p:nvSpPr>
        <p:spPr>
          <a:xfrm>
            <a:off x="6282096" y="4947160"/>
            <a:ext cx="559769" cy="253916"/>
          </a:xfrm>
          <a:prstGeom prst="rect">
            <a:avLst/>
          </a:prstGeom>
          <a:noFill/>
        </p:spPr>
        <p:txBody>
          <a:bodyPr wrap="none" rtlCol="0">
            <a:spAutoFit/>
          </a:bodyPr>
          <a:lstStyle/>
          <a:p>
            <a:r>
              <a:rPr lang="en-US" sz="1050" dirty="0"/>
              <a:t>Energy</a:t>
            </a:r>
          </a:p>
        </p:txBody>
      </p:sp>
      <p:sp>
        <p:nvSpPr>
          <p:cNvPr id="24" name="TextBox 23">
            <a:extLst>
              <a:ext uri="{FF2B5EF4-FFF2-40B4-BE49-F238E27FC236}">
                <a16:creationId xmlns:a16="http://schemas.microsoft.com/office/drawing/2014/main" id="{89CC4FCA-8CB5-8EAA-733C-4433394A8D3A}"/>
              </a:ext>
            </a:extLst>
          </p:cNvPr>
          <p:cNvSpPr txBox="1"/>
          <p:nvPr/>
        </p:nvSpPr>
        <p:spPr>
          <a:xfrm>
            <a:off x="6749866" y="5192023"/>
            <a:ext cx="750526" cy="253916"/>
          </a:xfrm>
          <a:prstGeom prst="rect">
            <a:avLst/>
          </a:prstGeom>
          <a:noFill/>
        </p:spPr>
        <p:txBody>
          <a:bodyPr wrap="none" rtlCol="0">
            <a:spAutoFit/>
          </a:bodyPr>
          <a:lstStyle/>
          <a:p>
            <a:r>
              <a:rPr lang="en-US" sz="1050" dirty="0"/>
              <a:t>Mitigation</a:t>
            </a:r>
          </a:p>
        </p:txBody>
      </p:sp>
      <p:sp>
        <p:nvSpPr>
          <p:cNvPr id="25" name="TextBox 24">
            <a:extLst>
              <a:ext uri="{FF2B5EF4-FFF2-40B4-BE49-F238E27FC236}">
                <a16:creationId xmlns:a16="http://schemas.microsoft.com/office/drawing/2014/main" id="{A56B4E36-EE6E-A963-66AD-B04A7D361143}"/>
              </a:ext>
            </a:extLst>
          </p:cNvPr>
          <p:cNvSpPr txBox="1"/>
          <p:nvPr/>
        </p:nvSpPr>
        <p:spPr>
          <a:xfrm>
            <a:off x="6316972" y="5581168"/>
            <a:ext cx="1455848" cy="253916"/>
          </a:xfrm>
          <a:prstGeom prst="rect">
            <a:avLst/>
          </a:prstGeom>
          <a:noFill/>
        </p:spPr>
        <p:txBody>
          <a:bodyPr wrap="none" rtlCol="0">
            <a:spAutoFit/>
          </a:bodyPr>
          <a:lstStyle/>
          <a:p>
            <a:r>
              <a:rPr lang="en-US" sz="1050" dirty="0"/>
              <a:t>Nature-based solutions</a:t>
            </a:r>
          </a:p>
        </p:txBody>
      </p:sp>
      <p:sp>
        <p:nvSpPr>
          <p:cNvPr id="2" name="Footer Placeholder 1">
            <a:extLst>
              <a:ext uri="{FF2B5EF4-FFF2-40B4-BE49-F238E27FC236}">
                <a16:creationId xmlns:a16="http://schemas.microsoft.com/office/drawing/2014/main" id="{F3727252-7EC0-A804-6639-8DDC9695E718}"/>
              </a:ext>
            </a:extLst>
          </p:cNvPr>
          <p:cNvSpPr>
            <a:spLocks noGrp="1"/>
          </p:cNvSpPr>
          <p:nvPr>
            <p:ph type="ftr" sz="quarter" idx="11"/>
          </p:nvPr>
        </p:nvSpPr>
        <p:spPr/>
        <p:txBody>
          <a:bodyPr/>
          <a:lstStyle/>
          <a:p>
            <a:r>
              <a:rPr lang="en-US"/>
              <a:t>ESU22001</a:t>
            </a:r>
          </a:p>
        </p:txBody>
      </p:sp>
      <p:sp>
        <p:nvSpPr>
          <p:cNvPr id="3" name="Slide Number Placeholder 2">
            <a:extLst>
              <a:ext uri="{FF2B5EF4-FFF2-40B4-BE49-F238E27FC236}">
                <a16:creationId xmlns:a16="http://schemas.microsoft.com/office/drawing/2014/main" id="{B1A7490A-E76B-606C-A92E-C4BD65005F65}"/>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3076089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45AC5-E13C-D1FD-1ABC-85206CD5514F}"/>
              </a:ext>
            </a:extLst>
          </p:cNvPr>
          <p:cNvSpPr>
            <a:spLocks noGrp="1"/>
          </p:cNvSpPr>
          <p:nvPr>
            <p:ph type="title"/>
          </p:nvPr>
        </p:nvSpPr>
        <p:spPr/>
        <p:txBody>
          <a:bodyPr/>
          <a:lstStyle/>
          <a:p>
            <a:r>
              <a:rPr lang="en-GB" dirty="0"/>
              <a:t>Special reports</a:t>
            </a:r>
          </a:p>
        </p:txBody>
      </p:sp>
      <p:sp>
        <p:nvSpPr>
          <p:cNvPr id="3" name="Rectangle 2">
            <a:extLst>
              <a:ext uri="{FF2B5EF4-FFF2-40B4-BE49-F238E27FC236}">
                <a16:creationId xmlns:a16="http://schemas.microsoft.com/office/drawing/2014/main" id="{0AC3FADA-BCCF-0586-EB60-63F8739F0C7F}"/>
              </a:ext>
            </a:extLst>
          </p:cNvPr>
          <p:cNvSpPr/>
          <p:nvPr/>
        </p:nvSpPr>
        <p:spPr>
          <a:xfrm>
            <a:off x="945222" y="2147299"/>
            <a:ext cx="4027470" cy="75001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i="0" dirty="0">
                <a:solidFill>
                  <a:schemeClr val="tx1"/>
                </a:solidFill>
                <a:effectLst/>
                <a:latin typeface="Georgia" panose="02040502050405020303" pitchFamily="18" charset="0"/>
              </a:rPr>
              <a:t>Global Warming of 1.5 ºC</a:t>
            </a:r>
          </a:p>
        </p:txBody>
      </p:sp>
      <p:sp>
        <p:nvSpPr>
          <p:cNvPr id="4" name="Rectangle 3">
            <a:extLst>
              <a:ext uri="{FF2B5EF4-FFF2-40B4-BE49-F238E27FC236}">
                <a16:creationId xmlns:a16="http://schemas.microsoft.com/office/drawing/2014/main" id="{046318B7-D6D3-4DA6-B690-6C7675399C65}"/>
              </a:ext>
            </a:extLst>
          </p:cNvPr>
          <p:cNvSpPr/>
          <p:nvPr/>
        </p:nvSpPr>
        <p:spPr>
          <a:xfrm>
            <a:off x="5279204" y="2897312"/>
            <a:ext cx="4027470" cy="75001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i="0" dirty="0">
                <a:solidFill>
                  <a:schemeClr val="tx1"/>
                </a:solidFill>
                <a:effectLst/>
                <a:latin typeface="Georgia" panose="02040502050405020303" pitchFamily="18" charset="0"/>
              </a:rPr>
              <a:t>Climate change and land</a:t>
            </a:r>
          </a:p>
        </p:txBody>
      </p:sp>
      <p:sp>
        <p:nvSpPr>
          <p:cNvPr id="5" name="Rectangle 4">
            <a:extLst>
              <a:ext uri="{FF2B5EF4-FFF2-40B4-BE49-F238E27FC236}">
                <a16:creationId xmlns:a16="http://schemas.microsoft.com/office/drawing/2014/main" id="{6C613D41-9C97-3BE5-6306-A02020807161}"/>
              </a:ext>
            </a:extLst>
          </p:cNvPr>
          <p:cNvSpPr/>
          <p:nvPr/>
        </p:nvSpPr>
        <p:spPr>
          <a:xfrm>
            <a:off x="1642153" y="4103936"/>
            <a:ext cx="4027470" cy="75001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i="0" dirty="0">
                <a:solidFill>
                  <a:schemeClr val="tx1"/>
                </a:solidFill>
                <a:effectLst/>
                <a:latin typeface="Georgia" panose="02040502050405020303" pitchFamily="18" charset="0"/>
              </a:rPr>
              <a:t>The ocean and cryosphere in a changing climate</a:t>
            </a:r>
          </a:p>
        </p:txBody>
      </p:sp>
      <p:sp>
        <p:nvSpPr>
          <p:cNvPr id="6" name="Rectangle 5">
            <a:extLst>
              <a:ext uri="{FF2B5EF4-FFF2-40B4-BE49-F238E27FC236}">
                <a16:creationId xmlns:a16="http://schemas.microsoft.com/office/drawing/2014/main" id="{F25312A9-502A-4893-3A68-0854F2C95C72}"/>
              </a:ext>
            </a:extLst>
          </p:cNvPr>
          <p:cNvSpPr/>
          <p:nvPr/>
        </p:nvSpPr>
        <p:spPr>
          <a:xfrm>
            <a:off x="4395627" y="5197011"/>
            <a:ext cx="4027470" cy="75001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i="0" dirty="0">
                <a:solidFill>
                  <a:schemeClr val="tx1"/>
                </a:solidFill>
                <a:effectLst/>
                <a:latin typeface="Georgia" panose="02040502050405020303" pitchFamily="18" charset="0"/>
              </a:rPr>
              <a:t>Methodological reports</a:t>
            </a:r>
          </a:p>
        </p:txBody>
      </p:sp>
    </p:spTree>
    <p:extLst>
      <p:ext uri="{BB962C8B-B14F-4D97-AF65-F5344CB8AC3E}">
        <p14:creationId xmlns:p14="http://schemas.microsoft.com/office/powerpoint/2010/main" val="2416639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9741-6888-64FF-E75A-40804932D256}"/>
              </a:ext>
            </a:extLst>
          </p:cNvPr>
          <p:cNvSpPr>
            <a:spLocks noGrp="1"/>
          </p:cNvSpPr>
          <p:nvPr>
            <p:ph type="title"/>
          </p:nvPr>
        </p:nvSpPr>
        <p:spPr/>
        <p:txBody>
          <a:bodyPr/>
          <a:lstStyle/>
          <a:p>
            <a:r>
              <a:rPr lang="en-GB" dirty="0"/>
              <a:t>Anatomy of a report: synthesis report</a:t>
            </a:r>
          </a:p>
        </p:txBody>
      </p:sp>
      <p:pic>
        <p:nvPicPr>
          <p:cNvPr id="5" name="Picture 4">
            <a:extLst>
              <a:ext uri="{FF2B5EF4-FFF2-40B4-BE49-F238E27FC236}">
                <a16:creationId xmlns:a16="http://schemas.microsoft.com/office/drawing/2014/main" id="{A6A73E19-985A-F420-2FCC-3FB75660AB13}"/>
              </a:ext>
            </a:extLst>
          </p:cNvPr>
          <p:cNvPicPr>
            <a:picLocks noChangeAspect="1"/>
          </p:cNvPicPr>
          <p:nvPr/>
        </p:nvPicPr>
        <p:blipFill>
          <a:blip r:embed="rId2"/>
          <a:stretch>
            <a:fillRect/>
          </a:stretch>
        </p:blipFill>
        <p:spPr>
          <a:xfrm>
            <a:off x="2209800" y="1847407"/>
            <a:ext cx="7772400" cy="3163186"/>
          </a:xfrm>
          <a:prstGeom prst="rect">
            <a:avLst/>
          </a:prstGeom>
        </p:spPr>
      </p:pic>
      <p:sp>
        <p:nvSpPr>
          <p:cNvPr id="6" name="TextBox 5">
            <a:extLst>
              <a:ext uri="{FF2B5EF4-FFF2-40B4-BE49-F238E27FC236}">
                <a16:creationId xmlns:a16="http://schemas.microsoft.com/office/drawing/2014/main" id="{97137F14-F7DD-07FE-A1BD-3EFC348D3506}"/>
              </a:ext>
            </a:extLst>
          </p:cNvPr>
          <p:cNvSpPr txBox="1"/>
          <p:nvPr/>
        </p:nvSpPr>
        <p:spPr>
          <a:xfrm>
            <a:off x="3106271" y="5564777"/>
            <a:ext cx="6915291" cy="369332"/>
          </a:xfrm>
          <a:prstGeom prst="rect">
            <a:avLst/>
          </a:prstGeom>
          <a:noFill/>
        </p:spPr>
        <p:txBody>
          <a:bodyPr wrap="none" rtlCol="0">
            <a:spAutoFit/>
          </a:bodyPr>
          <a:lstStyle/>
          <a:p>
            <a:r>
              <a:rPr lang="en-GB" dirty="0"/>
              <a:t>Short (30 page) report synthesis the findings of all three working groups</a:t>
            </a:r>
          </a:p>
        </p:txBody>
      </p:sp>
    </p:spTree>
    <p:extLst>
      <p:ext uri="{BB962C8B-B14F-4D97-AF65-F5344CB8AC3E}">
        <p14:creationId xmlns:p14="http://schemas.microsoft.com/office/powerpoint/2010/main" val="3046928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CCD0-7637-8CEC-54DC-74F915632234}"/>
              </a:ext>
            </a:extLst>
          </p:cNvPr>
          <p:cNvSpPr>
            <a:spLocks noGrp="1"/>
          </p:cNvSpPr>
          <p:nvPr>
            <p:ph type="title"/>
          </p:nvPr>
        </p:nvSpPr>
        <p:spPr/>
        <p:txBody>
          <a:bodyPr/>
          <a:lstStyle/>
          <a:p>
            <a:r>
              <a:rPr lang="en-GB" dirty="0"/>
              <a:t>Anatomy of a report: summary for policy makers</a:t>
            </a:r>
          </a:p>
        </p:txBody>
      </p:sp>
      <p:pic>
        <p:nvPicPr>
          <p:cNvPr id="3" name="Picture 2">
            <a:extLst>
              <a:ext uri="{FF2B5EF4-FFF2-40B4-BE49-F238E27FC236}">
                <a16:creationId xmlns:a16="http://schemas.microsoft.com/office/drawing/2014/main" id="{A9A998A4-B446-E24F-DA08-D2BBC543903A}"/>
              </a:ext>
            </a:extLst>
          </p:cNvPr>
          <p:cNvPicPr>
            <a:picLocks noChangeAspect="1"/>
          </p:cNvPicPr>
          <p:nvPr/>
        </p:nvPicPr>
        <p:blipFill>
          <a:blip r:embed="rId2"/>
          <a:stretch>
            <a:fillRect/>
          </a:stretch>
        </p:blipFill>
        <p:spPr>
          <a:xfrm>
            <a:off x="1201781" y="1972491"/>
            <a:ext cx="3519971" cy="4520384"/>
          </a:xfrm>
          <a:prstGeom prst="rect">
            <a:avLst/>
          </a:prstGeom>
        </p:spPr>
      </p:pic>
      <p:sp>
        <p:nvSpPr>
          <p:cNvPr id="4" name="TextBox 3">
            <a:extLst>
              <a:ext uri="{FF2B5EF4-FFF2-40B4-BE49-F238E27FC236}">
                <a16:creationId xmlns:a16="http://schemas.microsoft.com/office/drawing/2014/main" id="{DD3487D2-F4B3-E424-7DF5-C999CA3C9BCA}"/>
              </a:ext>
            </a:extLst>
          </p:cNvPr>
          <p:cNvSpPr txBox="1"/>
          <p:nvPr/>
        </p:nvSpPr>
        <p:spPr>
          <a:xfrm>
            <a:off x="6257108" y="3174274"/>
            <a:ext cx="3396343" cy="1200329"/>
          </a:xfrm>
          <a:prstGeom prst="rect">
            <a:avLst/>
          </a:prstGeom>
          <a:noFill/>
        </p:spPr>
        <p:txBody>
          <a:bodyPr wrap="square" rtlCol="0">
            <a:spAutoFit/>
          </a:bodyPr>
          <a:lstStyle/>
          <a:p>
            <a:r>
              <a:rPr lang="en-GB" dirty="0"/>
              <a:t>Non-technical short summaries (30-50 pages)</a:t>
            </a:r>
          </a:p>
          <a:p>
            <a:r>
              <a:rPr lang="en-GB" dirty="0"/>
              <a:t>Very careful language intended for use in decision making contexts</a:t>
            </a:r>
          </a:p>
        </p:txBody>
      </p:sp>
    </p:spTree>
    <p:extLst>
      <p:ext uri="{BB962C8B-B14F-4D97-AF65-F5344CB8AC3E}">
        <p14:creationId xmlns:p14="http://schemas.microsoft.com/office/powerpoint/2010/main" val="2382085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CCD0-7637-8CEC-54DC-74F915632234}"/>
              </a:ext>
            </a:extLst>
          </p:cNvPr>
          <p:cNvSpPr>
            <a:spLocks noGrp="1"/>
          </p:cNvSpPr>
          <p:nvPr>
            <p:ph type="title"/>
          </p:nvPr>
        </p:nvSpPr>
        <p:spPr/>
        <p:txBody>
          <a:bodyPr/>
          <a:lstStyle/>
          <a:p>
            <a:r>
              <a:rPr lang="en-GB" dirty="0"/>
              <a:t>Anatomy of a report: summary for policy makers</a:t>
            </a:r>
          </a:p>
        </p:txBody>
      </p:sp>
      <p:sp>
        <p:nvSpPr>
          <p:cNvPr id="4" name="TextBox 3">
            <a:extLst>
              <a:ext uri="{FF2B5EF4-FFF2-40B4-BE49-F238E27FC236}">
                <a16:creationId xmlns:a16="http://schemas.microsoft.com/office/drawing/2014/main" id="{DD3487D2-F4B3-E424-7DF5-C999CA3C9BCA}"/>
              </a:ext>
            </a:extLst>
          </p:cNvPr>
          <p:cNvSpPr txBox="1"/>
          <p:nvPr/>
        </p:nvSpPr>
        <p:spPr>
          <a:xfrm>
            <a:off x="6257108" y="3174274"/>
            <a:ext cx="3396343" cy="646331"/>
          </a:xfrm>
          <a:prstGeom prst="rect">
            <a:avLst/>
          </a:prstGeom>
          <a:noFill/>
        </p:spPr>
        <p:txBody>
          <a:bodyPr wrap="square" rtlCol="0">
            <a:spAutoFit/>
          </a:bodyPr>
          <a:lstStyle/>
          <a:p>
            <a:r>
              <a:rPr lang="en-GB" dirty="0"/>
              <a:t>Headline statements: clearly defined conclusions</a:t>
            </a:r>
          </a:p>
        </p:txBody>
      </p:sp>
      <p:pic>
        <p:nvPicPr>
          <p:cNvPr id="5" name="Picture 4">
            <a:extLst>
              <a:ext uri="{FF2B5EF4-FFF2-40B4-BE49-F238E27FC236}">
                <a16:creationId xmlns:a16="http://schemas.microsoft.com/office/drawing/2014/main" id="{C28CE77A-0266-8369-F5CB-97C8BF8689C4}"/>
              </a:ext>
            </a:extLst>
          </p:cNvPr>
          <p:cNvPicPr>
            <a:picLocks noChangeAspect="1"/>
          </p:cNvPicPr>
          <p:nvPr/>
        </p:nvPicPr>
        <p:blipFill>
          <a:blip r:embed="rId2"/>
          <a:stretch>
            <a:fillRect/>
          </a:stretch>
        </p:blipFill>
        <p:spPr>
          <a:xfrm>
            <a:off x="1160031" y="1851435"/>
            <a:ext cx="3396567" cy="4713603"/>
          </a:xfrm>
          <a:prstGeom prst="rect">
            <a:avLst/>
          </a:prstGeom>
        </p:spPr>
      </p:pic>
    </p:spTree>
    <p:extLst>
      <p:ext uri="{BB962C8B-B14F-4D97-AF65-F5344CB8AC3E}">
        <p14:creationId xmlns:p14="http://schemas.microsoft.com/office/powerpoint/2010/main" val="3689200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CCD0-7637-8CEC-54DC-74F915632234}"/>
              </a:ext>
            </a:extLst>
          </p:cNvPr>
          <p:cNvSpPr>
            <a:spLocks noGrp="1"/>
          </p:cNvSpPr>
          <p:nvPr>
            <p:ph type="title"/>
          </p:nvPr>
        </p:nvSpPr>
        <p:spPr/>
        <p:txBody>
          <a:bodyPr/>
          <a:lstStyle/>
          <a:p>
            <a:r>
              <a:rPr lang="en-GB" dirty="0"/>
              <a:t>Anatomy of a report: technical summary</a:t>
            </a:r>
          </a:p>
        </p:txBody>
      </p:sp>
      <p:pic>
        <p:nvPicPr>
          <p:cNvPr id="3" name="Picture 2">
            <a:extLst>
              <a:ext uri="{FF2B5EF4-FFF2-40B4-BE49-F238E27FC236}">
                <a16:creationId xmlns:a16="http://schemas.microsoft.com/office/drawing/2014/main" id="{55D2A556-0FC7-987C-ECD5-D118B32F26E7}"/>
              </a:ext>
            </a:extLst>
          </p:cNvPr>
          <p:cNvPicPr>
            <a:picLocks noChangeAspect="1"/>
          </p:cNvPicPr>
          <p:nvPr/>
        </p:nvPicPr>
        <p:blipFill>
          <a:blip r:embed="rId2"/>
          <a:stretch>
            <a:fillRect/>
          </a:stretch>
        </p:blipFill>
        <p:spPr>
          <a:xfrm>
            <a:off x="7135867" y="1899693"/>
            <a:ext cx="3396221" cy="4357416"/>
          </a:xfrm>
          <a:prstGeom prst="rect">
            <a:avLst/>
          </a:prstGeom>
        </p:spPr>
      </p:pic>
      <p:sp>
        <p:nvSpPr>
          <p:cNvPr id="6" name="TextBox 5">
            <a:extLst>
              <a:ext uri="{FF2B5EF4-FFF2-40B4-BE49-F238E27FC236}">
                <a16:creationId xmlns:a16="http://schemas.microsoft.com/office/drawing/2014/main" id="{BB113721-1DAD-1BAE-18C8-D60967FA7BE9}"/>
              </a:ext>
            </a:extLst>
          </p:cNvPr>
          <p:cNvSpPr txBox="1"/>
          <p:nvPr/>
        </p:nvSpPr>
        <p:spPr>
          <a:xfrm>
            <a:off x="744583" y="2939143"/>
            <a:ext cx="5351417" cy="923330"/>
          </a:xfrm>
          <a:prstGeom prst="rect">
            <a:avLst/>
          </a:prstGeom>
          <a:noFill/>
        </p:spPr>
        <p:txBody>
          <a:bodyPr wrap="square" rtlCol="0">
            <a:spAutoFit/>
          </a:bodyPr>
          <a:lstStyle/>
          <a:p>
            <a:r>
              <a:rPr lang="en-GB" dirty="0"/>
              <a:t>Summary for scientists, with more technical language and detailed figures (~100 pages)</a:t>
            </a:r>
          </a:p>
          <a:p>
            <a:r>
              <a:rPr lang="en-GB" dirty="0"/>
              <a:t>If you read anything, read this</a:t>
            </a:r>
          </a:p>
        </p:txBody>
      </p:sp>
    </p:spTree>
    <p:extLst>
      <p:ext uri="{BB962C8B-B14F-4D97-AF65-F5344CB8AC3E}">
        <p14:creationId xmlns:p14="http://schemas.microsoft.com/office/powerpoint/2010/main" val="3564865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EF927-D4D5-D819-ED2B-D5168F5B1D8C}"/>
              </a:ext>
            </a:extLst>
          </p:cNvPr>
          <p:cNvSpPr>
            <a:spLocks noGrp="1"/>
          </p:cNvSpPr>
          <p:nvPr>
            <p:ph type="title"/>
          </p:nvPr>
        </p:nvSpPr>
        <p:spPr/>
        <p:txBody>
          <a:bodyPr/>
          <a:lstStyle/>
          <a:p>
            <a:r>
              <a:rPr lang="en-GB" dirty="0"/>
              <a:t>Anatomy of a report: the full report</a:t>
            </a:r>
          </a:p>
        </p:txBody>
      </p:sp>
      <p:pic>
        <p:nvPicPr>
          <p:cNvPr id="3" name="Picture 4" descr="News Detail IPCC AR6 - Climate Service Center Germany">
            <a:extLst>
              <a:ext uri="{FF2B5EF4-FFF2-40B4-BE49-F238E27FC236}">
                <a16:creationId xmlns:a16="http://schemas.microsoft.com/office/drawing/2014/main" id="{758B52E4-42C0-FEDB-E535-F09438F69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8419" y="1690688"/>
            <a:ext cx="1322052" cy="170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PCC - Intergovernmental Panel on Climate Change">
            <a:extLst>
              <a:ext uri="{FF2B5EF4-FFF2-40B4-BE49-F238E27FC236}">
                <a16:creationId xmlns:a16="http://schemas.microsoft.com/office/drawing/2014/main" id="{7328CB66-95C5-3E1E-7AF8-B4C5F3903C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6240" y="3606023"/>
            <a:ext cx="1320358" cy="17094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PCC AR6 Working Group III – Mitigation of Climate Change Community  Windpower">
            <a:extLst>
              <a:ext uri="{FF2B5EF4-FFF2-40B4-BE49-F238E27FC236}">
                <a16:creationId xmlns:a16="http://schemas.microsoft.com/office/drawing/2014/main" id="{E6ED86ED-0611-AD21-C18C-F2FDDBFA22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5989" y="3606023"/>
            <a:ext cx="1453486" cy="18798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D0F52D7-A15C-4D89-3746-CC34892DC7B9}"/>
              </a:ext>
            </a:extLst>
          </p:cNvPr>
          <p:cNvSpPr txBox="1"/>
          <p:nvPr/>
        </p:nvSpPr>
        <p:spPr>
          <a:xfrm>
            <a:off x="1284786" y="2560320"/>
            <a:ext cx="4331635" cy="923330"/>
          </a:xfrm>
          <a:prstGeom prst="rect">
            <a:avLst/>
          </a:prstGeom>
          <a:noFill/>
        </p:spPr>
        <p:txBody>
          <a:bodyPr wrap="none" rtlCol="0">
            <a:spAutoFit/>
          </a:bodyPr>
          <a:lstStyle/>
          <a:p>
            <a:r>
              <a:rPr lang="en-GB" dirty="0"/>
              <a:t>Fully referenced, exhaustive scientific report</a:t>
            </a:r>
          </a:p>
          <a:p>
            <a:endParaRPr lang="en-GB" dirty="0"/>
          </a:p>
          <a:p>
            <a:r>
              <a:rPr lang="en-GB" dirty="0"/>
              <a:t>Extremely very long (over 2000 pages) </a:t>
            </a:r>
          </a:p>
        </p:txBody>
      </p:sp>
    </p:spTree>
    <p:extLst>
      <p:ext uri="{BB962C8B-B14F-4D97-AF65-F5344CB8AC3E}">
        <p14:creationId xmlns:p14="http://schemas.microsoft.com/office/powerpoint/2010/main" val="3159813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E89D-ED46-C62E-7F68-F5446B4B026A}"/>
              </a:ext>
            </a:extLst>
          </p:cNvPr>
          <p:cNvSpPr>
            <a:spLocks noGrp="1"/>
          </p:cNvSpPr>
          <p:nvPr>
            <p:ph type="title"/>
          </p:nvPr>
        </p:nvSpPr>
        <p:spPr/>
        <p:txBody>
          <a:bodyPr/>
          <a:lstStyle/>
          <a:p>
            <a:r>
              <a:rPr lang="en-GB" dirty="0"/>
              <a:t>Anatomy of a report: the full report</a:t>
            </a:r>
          </a:p>
        </p:txBody>
      </p:sp>
      <p:pic>
        <p:nvPicPr>
          <p:cNvPr id="3" name="Picture 2">
            <a:extLst>
              <a:ext uri="{FF2B5EF4-FFF2-40B4-BE49-F238E27FC236}">
                <a16:creationId xmlns:a16="http://schemas.microsoft.com/office/drawing/2014/main" id="{B409740B-67A6-FF73-013F-154E930D9DAC}"/>
              </a:ext>
            </a:extLst>
          </p:cNvPr>
          <p:cNvPicPr>
            <a:picLocks noChangeAspect="1"/>
          </p:cNvPicPr>
          <p:nvPr/>
        </p:nvPicPr>
        <p:blipFill>
          <a:blip r:embed="rId2"/>
          <a:stretch>
            <a:fillRect/>
          </a:stretch>
        </p:blipFill>
        <p:spPr>
          <a:xfrm>
            <a:off x="1583076" y="1845093"/>
            <a:ext cx="7772400" cy="3558231"/>
          </a:xfrm>
          <a:prstGeom prst="rect">
            <a:avLst/>
          </a:prstGeom>
        </p:spPr>
      </p:pic>
      <p:sp>
        <p:nvSpPr>
          <p:cNvPr id="4" name="TextBox 3">
            <a:extLst>
              <a:ext uri="{FF2B5EF4-FFF2-40B4-BE49-F238E27FC236}">
                <a16:creationId xmlns:a16="http://schemas.microsoft.com/office/drawing/2014/main" id="{1FABE4C7-A4C1-CFEC-A8D6-ADB3F923E6F1}"/>
              </a:ext>
            </a:extLst>
          </p:cNvPr>
          <p:cNvSpPr txBox="1"/>
          <p:nvPr/>
        </p:nvSpPr>
        <p:spPr>
          <a:xfrm>
            <a:off x="5469276" y="5753529"/>
            <a:ext cx="1914307" cy="369332"/>
          </a:xfrm>
          <a:prstGeom prst="rect">
            <a:avLst/>
          </a:prstGeom>
          <a:noFill/>
        </p:spPr>
        <p:txBody>
          <a:bodyPr wrap="none" rtlCol="0">
            <a:spAutoFit/>
          </a:bodyPr>
          <a:lstStyle/>
          <a:p>
            <a:r>
              <a:rPr lang="en-GB" dirty="0"/>
              <a:t>Thematic chapters</a:t>
            </a:r>
          </a:p>
        </p:txBody>
      </p:sp>
    </p:spTree>
    <p:extLst>
      <p:ext uri="{BB962C8B-B14F-4D97-AF65-F5344CB8AC3E}">
        <p14:creationId xmlns:p14="http://schemas.microsoft.com/office/powerpoint/2010/main" val="1445358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E89D-ED46-C62E-7F68-F5446B4B026A}"/>
              </a:ext>
            </a:extLst>
          </p:cNvPr>
          <p:cNvSpPr>
            <a:spLocks noGrp="1"/>
          </p:cNvSpPr>
          <p:nvPr>
            <p:ph type="title"/>
          </p:nvPr>
        </p:nvSpPr>
        <p:spPr/>
        <p:txBody>
          <a:bodyPr/>
          <a:lstStyle/>
          <a:p>
            <a:r>
              <a:rPr lang="en-GB" dirty="0"/>
              <a:t>Anatomy of a report: the full report</a:t>
            </a:r>
          </a:p>
        </p:txBody>
      </p:sp>
      <p:sp>
        <p:nvSpPr>
          <p:cNvPr id="4" name="TextBox 3">
            <a:extLst>
              <a:ext uri="{FF2B5EF4-FFF2-40B4-BE49-F238E27FC236}">
                <a16:creationId xmlns:a16="http://schemas.microsoft.com/office/drawing/2014/main" id="{1FABE4C7-A4C1-CFEC-A8D6-ADB3F923E6F1}"/>
              </a:ext>
            </a:extLst>
          </p:cNvPr>
          <p:cNvSpPr txBox="1"/>
          <p:nvPr/>
        </p:nvSpPr>
        <p:spPr>
          <a:xfrm>
            <a:off x="6096000" y="3105834"/>
            <a:ext cx="5615576" cy="646331"/>
          </a:xfrm>
          <a:prstGeom prst="rect">
            <a:avLst/>
          </a:prstGeom>
          <a:noFill/>
        </p:spPr>
        <p:txBody>
          <a:bodyPr wrap="none" rtlCol="0">
            <a:spAutoFit/>
          </a:bodyPr>
          <a:lstStyle/>
          <a:p>
            <a:r>
              <a:rPr lang="en-GB" dirty="0"/>
              <a:t>Each individual chapter has an executive summary</a:t>
            </a:r>
          </a:p>
          <a:p>
            <a:r>
              <a:rPr lang="en-GB" dirty="0"/>
              <a:t>These are needed because no one can read the full report</a:t>
            </a:r>
          </a:p>
        </p:txBody>
      </p:sp>
      <p:pic>
        <p:nvPicPr>
          <p:cNvPr id="5" name="Picture 4">
            <a:extLst>
              <a:ext uri="{FF2B5EF4-FFF2-40B4-BE49-F238E27FC236}">
                <a16:creationId xmlns:a16="http://schemas.microsoft.com/office/drawing/2014/main" id="{48A48224-4A29-BD7A-BF83-49DA7CDF597B}"/>
              </a:ext>
            </a:extLst>
          </p:cNvPr>
          <p:cNvPicPr>
            <a:picLocks noChangeAspect="1"/>
          </p:cNvPicPr>
          <p:nvPr/>
        </p:nvPicPr>
        <p:blipFill>
          <a:blip r:embed="rId2"/>
          <a:stretch>
            <a:fillRect/>
          </a:stretch>
        </p:blipFill>
        <p:spPr>
          <a:xfrm>
            <a:off x="657785" y="1815174"/>
            <a:ext cx="5287992" cy="3227652"/>
          </a:xfrm>
          <a:prstGeom prst="rect">
            <a:avLst/>
          </a:prstGeom>
        </p:spPr>
      </p:pic>
    </p:spTree>
    <p:extLst>
      <p:ext uri="{BB962C8B-B14F-4D97-AF65-F5344CB8AC3E}">
        <p14:creationId xmlns:p14="http://schemas.microsoft.com/office/powerpoint/2010/main" val="2728285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9BB15-145B-C016-D984-90B971EEEA51}"/>
              </a:ext>
            </a:extLst>
          </p:cNvPr>
          <p:cNvSpPr>
            <a:spLocks noGrp="1"/>
          </p:cNvSpPr>
          <p:nvPr>
            <p:ph type="title"/>
          </p:nvPr>
        </p:nvSpPr>
        <p:spPr/>
        <p:txBody>
          <a:bodyPr/>
          <a:lstStyle/>
          <a:p>
            <a:r>
              <a:rPr lang="en-GB" dirty="0"/>
              <a:t>Website extras: WG1 interactive atlas</a:t>
            </a:r>
          </a:p>
        </p:txBody>
      </p:sp>
      <p:pic>
        <p:nvPicPr>
          <p:cNvPr id="3" name="Picture 2">
            <a:extLst>
              <a:ext uri="{FF2B5EF4-FFF2-40B4-BE49-F238E27FC236}">
                <a16:creationId xmlns:a16="http://schemas.microsoft.com/office/drawing/2014/main" id="{FED84818-222A-EA81-7064-2BB18B173781}"/>
              </a:ext>
            </a:extLst>
          </p:cNvPr>
          <p:cNvPicPr>
            <a:picLocks noChangeAspect="1"/>
          </p:cNvPicPr>
          <p:nvPr/>
        </p:nvPicPr>
        <p:blipFill>
          <a:blip r:embed="rId2"/>
          <a:stretch>
            <a:fillRect/>
          </a:stretch>
        </p:blipFill>
        <p:spPr>
          <a:xfrm>
            <a:off x="2209800" y="2051925"/>
            <a:ext cx="7772400" cy="3851430"/>
          </a:xfrm>
          <a:prstGeom prst="rect">
            <a:avLst/>
          </a:prstGeom>
        </p:spPr>
      </p:pic>
      <p:sp>
        <p:nvSpPr>
          <p:cNvPr id="4" name="TextBox 3">
            <a:extLst>
              <a:ext uri="{FF2B5EF4-FFF2-40B4-BE49-F238E27FC236}">
                <a16:creationId xmlns:a16="http://schemas.microsoft.com/office/drawing/2014/main" id="{DA77BE32-D381-C14D-D84A-638F72B4D0B2}"/>
              </a:ext>
            </a:extLst>
          </p:cNvPr>
          <p:cNvSpPr txBox="1"/>
          <p:nvPr/>
        </p:nvSpPr>
        <p:spPr>
          <a:xfrm>
            <a:off x="366054" y="6264592"/>
            <a:ext cx="3205301" cy="369332"/>
          </a:xfrm>
          <a:prstGeom prst="rect">
            <a:avLst/>
          </a:prstGeom>
          <a:noFill/>
        </p:spPr>
        <p:txBody>
          <a:bodyPr wrap="none" rtlCol="0">
            <a:spAutoFit/>
          </a:bodyPr>
          <a:lstStyle/>
          <a:p>
            <a:r>
              <a:rPr lang="en-GB" dirty="0"/>
              <a:t>https://interactive-</a:t>
            </a:r>
            <a:r>
              <a:rPr lang="en-GB" dirty="0" err="1"/>
              <a:t>atlas.ipcc.ch</a:t>
            </a:r>
            <a:r>
              <a:rPr lang="en-GB" dirty="0"/>
              <a:t>/</a:t>
            </a:r>
          </a:p>
        </p:txBody>
      </p:sp>
    </p:spTree>
    <p:extLst>
      <p:ext uri="{BB962C8B-B14F-4D97-AF65-F5344CB8AC3E}">
        <p14:creationId xmlns:p14="http://schemas.microsoft.com/office/powerpoint/2010/main" val="3723574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9BB15-145B-C016-D984-90B971EEEA51}"/>
              </a:ext>
            </a:extLst>
          </p:cNvPr>
          <p:cNvSpPr>
            <a:spLocks noGrp="1"/>
          </p:cNvSpPr>
          <p:nvPr>
            <p:ph type="title"/>
          </p:nvPr>
        </p:nvSpPr>
        <p:spPr/>
        <p:txBody>
          <a:bodyPr/>
          <a:lstStyle/>
          <a:p>
            <a:r>
              <a:rPr lang="en-GB" dirty="0"/>
              <a:t>Website extras: fact sheets</a:t>
            </a:r>
          </a:p>
        </p:txBody>
      </p:sp>
      <p:sp>
        <p:nvSpPr>
          <p:cNvPr id="4" name="TextBox 3">
            <a:extLst>
              <a:ext uri="{FF2B5EF4-FFF2-40B4-BE49-F238E27FC236}">
                <a16:creationId xmlns:a16="http://schemas.microsoft.com/office/drawing/2014/main" id="{DA77BE32-D381-C14D-D84A-638F72B4D0B2}"/>
              </a:ext>
            </a:extLst>
          </p:cNvPr>
          <p:cNvSpPr txBox="1"/>
          <p:nvPr/>
        </p:nvSpPr>
        <p:spPr>
          <a:xfrm>
            <a:off x="366054" y="6264592"/>
            <a:ext cx="3205301" cy="369332"/>
          </a:xfrm>
          <a:prstGeom prst="rect">
            <a:avLst/>
          </a:prstGeom>
          <a:noFill/>
        </p:spPr>
        <p:txBody>
          <a:bodyPr wrap="none" rtlCol="0">
            <a:spAutoFit/>
          </a:bodyPr>
          <a:lstStyle/>
          <a:p>
            <a:r>
              <a:rPr lang="en-GB" dirty="0"/>
              <a:t>https://interactive-</a:t>
            </a:r>
            <a:r>
              <a:rPr lang="en-GB" dirty="0" err="1"/>
              <a:t>atlas.ipcc.ch</a:t>
            </a:r>
            <a:r>
              <a:rPr lang="en-GB" dirty="0"/>
              <a:t>/</a:t>
            </a:r>
          </a:p>
        </p:txBody>
      </p:sp>
      <p:pic>
        <p:nvPicPr>
          <p:cNvPr id="5" name="Picture 4">
            <a:extLst>
              <a:ext uri="{FF2B5EF4-FFF2-40B4-BE49-F238E27FC236}">
                <a16:creationId xmlns:a16="http://schemas.microsoft.com/office/drawing/2014/main" id="{D495BF13-E75B-F8DF-376D-A916092D0F74}"/>
              </a:ext>
            </a:extLst>
          </p:cNvPr>
          <p:cNvPicPr>
            <a:picLocks noChangeAspect="1"/>
          </p:cNvPicPr>
          <p:nvPr/>
        </p:nvPicPr>
        <p:blipFill>
          <a:blip r:embed="rId2"/>
          <a:stretch>
            <a:fillRect/>
          </a:stretch>
        </p:blipFill>
        <p:spPr>
          <a:xfrm>
            <a:off x="1968704" y="2192614"/>
            <a:ext cx="7772400" cy="2472772"/>
          </a:xfrm>
          <a:prstGeom prst="rect">
            <a:avLst/>
          </a:prstGeom>
        </p:spPr>
      </p:pic>
    </p:spTree>
    <p:extLst>
      <p:ext uri="{BB962C8B-B14F-4D97-AF65-F5344CB8AC3E}">
        <p14:creationId xmlns:p14="http://schemas.microsoft.com/office/powerpoint/2010/main" val="2409981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6"/>
          <p:cNvPicPr preferRelativeResize="0"/>
          <p:nvPr/>
        </p:nvPicPr>
        <p:blipFill>
          <a:blip r:embed="rId3">
            <a:alphaModFix/>
          </a:blip>
          <a:stretch>
            <a:fillRect/>
          </a:stretch>
        </p:blipFill>
        <p:spPr>
          <a:xfrm>
            <a:off x="121234" y="705400"/>
            <a:ext cx="3640335" cy="2048165"/>
          </a:xfrm>
          <a:prstGeom prst="rect">
            <a:avLst/>
          </a:prstGeom>
          <a:noFill/>
          <a:ln>
            <a:noFill/>
          </a:ln>
        </p:spPr>
      </p:pic>
      <p:pic>
        <p:nvPicPr>
          <p:cNvPr id="97" name="Google Shape;97;p16"/>
          <p:cNvPicPr preferRelativeResize="0"/>
          <p:nvPr/>
        </p:nvPicPr>
        <p:blipFill>
          <a:blip r:embed="rId4">
            <a:alphaModFix/>
          </a:blip>
          <a:stretch>
            <a:fillRect/>
          </a:stretch>
        </p:blipFill>
        <p:spPr>
          <a:xfrm>
            <a:off x="8064600" y="3948534"/>
            <a:ext cx="3436301" cy="2511133"/>
          </a:xfrm>
          <a:prstGeom prst="rect">
            <a:avLst/>
          </a:prstGeom>
          <a:noFill/>
          <a:ln>
            <a:noFill/>
          </a:ln>
        </p:spPr>
      </p:pic>
      <p:pic>
        <p:nvPicPr>
          <p:cNvPr id="98" name="Google Shape;98;p16"/>
          <p:cNvPicPr preferRelativeResize="0"/>
          <p:nvPr/>
        </p:nvPicPr>
        <p:blipFill>
          <a:blip r:embed="rId5">
            <a:alphaModFix/>
          </a:blip>
          <a:stretch>
            <a:fillRect/>
          </a:stretch>
        </p:blipFill>
        <p:spPr>
          <a:xfrm>
            <a:off x="3936932" y="2753567"/>
            <a:ext cx="2626635" cy="2511133"/>
          </a:xfrm>
          <a:prstGeom prst="rect">
            <a:avLst/>
          </a:prstGeom>
          <a:noFill/>
          <a:ln>
            <a:noFill/>
          </a:ln>
        </p:spPr>
      </p:pic>
      <p:cxnSp>
        <p:nvCxnSpPr>
          <p:cNvPr id="99" name="Google Shape;99;p16"/>
          <p:cNvCxnSpPr/>
          <p:nvPr/>
        </p:nvCxnSpPr>
        <p:spPr>
          <a:xfrm>
            <a:off x="3151900" y="2753600"/>
            <a:ext cx="796800" cy="762000"/>
          </a:xfrm>
          <a:prstGeom prst="straightConnector1">
            <a:avLst/>
          </a:prstGeom>
          <a:noFill/>
          <a:ln w="76200" cap="flat" cmpd="sng">
            <a:solidFill>
              <a:schemeClr val="dk1"/>
            </a:solidFill>
            <a:prstDash val="solid"/>
            <a:round/>
            <a:headEnd type="none" w="med" len="med"/>
            <a:tailEnd type="triangle" w="med" len="med"/>
          </a:ln>
        </p:spPr>
      </p:cxnSp>
      <p:cxnSp>
        <p:nvCxnSpPr>
          <p:cNvPr id="100" name="Google Shape;100;p16"/>
          <p:cNvCxnSpPr/>
          <p:nvPr/>
        </p:nvCxnSpPr>
        <p:spPr>
          <a:xfrm>
            <a:off x="6915684" y="4428833"/>
            <a:ext cx="796800" cy="762000"/>
          </a:xfrm>
          <a:prstGeom prst="straightConnector1">
            <a:avLst/>
          </a:prstGeom>
          <a:noFill/>
          <a:ln w="76200" cap="flat" cmpd="sng">
            <a:solidFill>
              <a:schemeClr val="dk1"/>
            </a:solidFill>
            <a:prstDash val="solid"/>
            <a:round/>
            <a:headEnd type="none" w="med" len="med"/>
            <a:tailEnd type="triangle" w="med" len="med"/>
          </a:ln>
        </p:spPr>
      </p:cxnSp>
      <p:sp>
        <p:nvSpPr>
          <p:cNvPr id="101" name="Google Shape;101;p16"/>
          <p:cNvSpPr txBox="1"/>
          <p:nvPr/>
        </p:nvSpPr>
        <p:spPr>
          <a:xfrm>
            <a:off x="519533" y="225134"/>
            <a:ext cx="2234000" cy="615513"/>
          </a:xfrm>
          <a:prstGeom prst="rect">
            <a:avLst/>
          </a:prstGeom>
          <a:noFill/>
          <a:ln>
            <a:noFill/>
          </a:ln>
        </p:spPr>
        <p:txBody>
          <a:bodyPr spcFirstLastPara="1" wrap="square" lIns="121900" tIns="121900" rIns="121900" bIns="121900" anchor="t" anchorCtr="0">
            <a:spAutoFit/>
          </a:bodyPr>
          <a:lstStyle/>
          <a:p>
            <a:r>
              <a:rPr lang="en" sz="2400"/>
              <a:t>CO</a:t>
            </a:r>
            <a:r>
              <a:rPr lang="en" sz="2400" baseline="-25000"/>
              <a:t>2</a:t>
            </a:r>
            <a:r>
              <a:rPr lang="en" sz="2400"/>
              <a:t> emissions </a:t>
            </a:r>
            <a:endParaRPr sz="2400"/>
          </a:p>
        </p:txBody>
      </p:sp>
      <p:sp>
        <p:nvSpPr>
          <p:cNvPr id="102" name="Google Shape;102;p16"/>
          <p:cNvSpPr txBox="1"/>
          <p:nvPr/>
        </p:nvSpPr>
        <p:spPr>
          <a:xfrm>
            <a:off x="4347067" y="1992518"/>
            <a:ext cx="2476400" cy="984845"/>
          </a:xfrm>
          <a:prstGeom prst="rect">
            <a:avLst/>
          </a:prstGeom>
          <a:noFill/>
          <a:ln>
            <a:noFill/>
          </a:ln>
        </p:spPr>
        <p:txBody>
          <a:bodyPr spcFirstLastPara="1" wrap="square" lIns="121900" tIns="121900" rIns="121900" bIns="121900" anchor="t" anchorCtr="0">
            <a:spAutoFit/>
          </a:bodyPr>
          <a:lstStyle/>
          <a:p>
            <a:r>
              <a:rPr lang="en" sz="2400" dirty="0"/>
              <a:t>CO</a:t>
            </a:r>
            <a:r>
              <a:rPr lang="en" sz="2400" baseline="-25000" dirty="0"/>
              <a:t>2</a:t>
            </a:r>
            <a:r>
              <a:rPr lang="en" sz="2400" dirty="0"/>
              <a:t> concentrations </a:t>
            </a:r>
            <a:endParaRPr sz="2400" dirty="0"/>
          </a:p>
        </p:txBody>
      </p:sp>
      <p:sp>
        <p:nvSpPr>
          <p:cNvPr id="103" name="Google Shape;103;p16"/>
          <p:cNvSpPr txBox="1"/>
          <p:nvPr/>
        </p:nvSpPr>
        <p:spPr>
          <a:xfrm>
            <a:off x="8544550" y="3173355"/>
            <a:ext cx="2476400" cy="984845"/>
          </a:xfrm>
          <a:prstGeom prst="rect">
            <a:avLst/>
          </a:prstGeom>
          <a:noFill/>
          <a:ln>
            <a:noFill/>
          </a:ln>
        </p:spPr>
        <p:txBody>
          <a:bodyPr spcFirstLastPara="1" wrap="square" lIns="121900" tIns="121900" rIns="121900" bIns="121900" anchor="t" anchorCtr="0">
            <a:spAutoFit/>
          </a:bodyPr>
          <a:lstStyle/>
          <a:p>
            <a:r>
              <a:rPr lang="en" sz="2400" dirty="0"/>
              <a:t>Changes in climate</a:t>
            </a:r>
            <a:endParaRPr sz="2400" dirty="0"/>
          </a:p>
        </p:txBody>
      </p:sp>
      <p:sp>
        <p:nvSpPr>
          <p:cNvPr id="104" name="Google Shape;104;p16"/>
          <p:cNvSpPr txBox="1"/>
          <p:nvPr/>
        </p:nvSpPr>
        <p:spPr>
          <a:xfrm>
            <a:off x="6078667" y="554167"/>
            <a:ext cx="5507200" cy="1662146"/>
          </a:xfrm>
          <a:prstGeom prst="rect">
            <a:avLst/>
          </a:prstGeom>
          <a:noFill/>
          <a:ln>
            <a:noFill/>
          </a:ln>
        </p:spPr>
        <p:txBody>
          <a:bodyPr spcFirstLastPara="1" wrap="square" lIns="121900" tIns="121900" rIns="121900" bIns="121900" anchor="t" anchorCtr="0">
            <a:spAutoFit/>
          </a:bodyPr>
          <a:lstStyle/>
          <a:p>
            <a:pPr algn="ctr"/>
            <a:r>
              <a:rPr lang="en" sz="3067"/>
              <a:t>How do we go from greenhouse gas emissions to prediction of future climate?</a:t>
            </a:r>
            <a:endParaRPr sz="3067"/>
          </a:p>
        </p:txBody>
      </p:sp>
      <p:sp>
        <p:nvSpPr>
          <p:cNvPr id="105" name="Google Shape;105;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a:t>
            </a:fld>
            <a:endParaRPr/>
          </a:p>
        </p:txBody>
      </p:sp>
      <p:pic>
        <p:nvPicPr>
          <p:cNvPr id="106" name="Google Shape;106;p16"/>
          <p:cNvPicPr preferRelativeResize="0"/>
          <p:nvPr/>
        </p:nvPicPr>
        <p:blipFill>
          <a:blip r:embed="rId6">
            <a:alphaModFix/>
          </a:blip>
          <a:stretch>
            <a:fillRect/>
          </a:stretch>
        </p:blipFill>
        <p:spPr>
          <a:xfrm>
            <a:off x="519533" y="2962187"/>
            <a:ext cx="2234000" cy="125663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549FE-4C49-FB36-8EE4-6D247C2AA6E2}"/>
              </a:ext>
            </a:extLst>
          </p:cNvPr>
          <p:cNvSpPr>
            <a:spLocks noGrp="1"/>
          </p:cNvSpPr>
          <p:nvPr>
            <p:ph type="title"/>
          </p:nvPr>
        </p:nvSpPr>
        <p:spPr/>
        <p:txBody>
          <a:bodyPr/>
          <a:lstStyle/>
          <a:p>
            <a:r>
              <a:rPr lang="en-GB" dirty="0"/>
              <a:t>Precise language</a:t>
            </a:r>
          </a:p>
        </p:txBody>
      </p:sp>
      <p:pic>
        <p:nvPicPr>
          <p:cNvPr id="3" name="Picture 2">
            <a:extLst>
              <a:ext uri="{FF2B5EF4-FFF2-40B4-BE49-F238E27FC236}">
                <a16:creationId xmlns:a16="http://schemas.microsoft.com/office/drawing/2014/main" id="{FF772BB3-D0A9-238D-EA23-398DF03DAB7D}"/>
              </a:ext>
            </a:extLst>
          </p:cNvPr>
          <p:cNvPicPr>
            <a:picLocks noChangeAspect="1"/>
          </p:cNvPicPr>
          <p:nvPr/>
        </p:nvPicPr>
        <p:blipFill>
          <a:blip r:embed="rId2"/>
          <a:stretch>
            <a:fillRect/>
          </a:stretch>
        </p:blipFill>
        <p:spPr>
          <a:xfrm>
            <a:off x="5403291" y="1913286"/>
            <a:ext cx="5719340" cy="3213518"/>
          </a:xfrm>
          <a:prstGeom prst="rect">
            <a:avLst/>
          </a:prstGeom>
        </p:spPr>
      </p:pic>
      <p:sp>
        <p:nvSpPr>
          <p:cNvPr id="4" name="TextBox 3">
            <a:extLst>
              <a:ext uri="{FF2B5EF4-FFF2-40B4-BE49-F238E27FC236}">
                <a16:creationId xmlns:a16="http://schemas.microsoft.com/office/drawing/2014/main" id="{355D22B7-0B15-F335-8343-277C83010846}"/>
              </a:ext>
            </a:extLst>
          </p:cNvPr>
          <p:cNvSpPr txBox="1"/>
          <p:nvPr/>
        </p:nvSpPr>
        <p:spPr>
          <a:xfrm>
            <a:off x="513710" y="2352783"/>
            <a:ext cx="4335692" cy="1754326"/>
          </a:xfrm>
          <a:prstGeom prst="rect">
            <a:avLst/>
          </a:prstGeom>
          <a:noFill/>
        </p:spPr>
        <p:txBody>
          <a:bodyPr wrap="square" rtlCol="0">
            <a:spAutoFit/>
          </a:bodyPr>
          <a:lstStyle/>
          <a:p>
            <a:r>
              <a:rPr lang="en-GB" dirty="0"/>
              <a:t>Each working group report has a comprehensive glossary to ensure terms are used consistently</a:t>
            </a:r>
          </a:p>
          <a:p>
            <a:endParaRPr lang="en-GB" dirty="0"/>
          </a:p>
          <a:p>
            <a:r>
              <a:rPr lang="en-GB" dirty="0"/>
              <a:t>A good place to check if you want a quick and reliable definition</a:t>
            </a:r>
          </a:p>
        </p:txBody>
      </p:sp>
    </p:spTree>
    <p:extLst>
      <p:ext uri="{BB962C8B-B14F-4D97-AF65-F5344CB8AC3E}">
        <p14:creationId xmlns:p14="http://schemas.microsoft.com/office/powerpoint/2010/main" val="1897846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78668BF9-3557-E14A-B460-611442C4E306}"/>
              </a:ext>
            </a:extLst>
          </p:cNvPr>
          <p:cNvPicPr>
            <a:picLocks noChangeAspect="1"/>
          </p:cNvPicPr>
          <p:nvPr/>
        </p:nvPicPr>
        <p:blipFill rotWithShape="1">
          <a:blip r:embed="rId2"/>
          <a:srcRect b="3035"/>
          <a:stretch/>
        </p:blipFill>
        <p:spPr>
          <a:xfrm>
            <a:off x="20" y="1282"/>
            <a:ext cx="12191980" cy="6856718"/>
          </a:xfrm>
          <a:prstGeom prst="rect">
            <a:avLst/>
          </a:prstGeom>
        </p:spPr>
      </p:pic>
    </p:spTree>
    <p:extLst>
      <p:ext uri="{BB962C8B-B14F-4D97-AF65-F5344CB8AC3E}">
        <p14:creationId xmlns:p14="http://schemas.microsoft.com/office/powerpoint/2010/main" val="873366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AA48-8FEC-90AA-F128-366E70EC52DB}"/>
              </a:ext>
            </a:extLst>
          </p:cNvPr>
          <p:cNvSpPr>
            <a:spLocks noGrp="1"/>
          </p:cNvSpPr>
          <p:nvPr>
            <p:ph type="title"/>
          </p:nvPr>
        </p:nvSpPr>
        <p:spPr>
          <a:xfrm>
            <a:off x="864704" y="2631247"/>
            <a:ext cx="4595191" cy="1325563"/>
          </a:xfrm>
        </p:spPr>
        <p:txBody>
          <a:bodyPr>
            <a:normAutofit fontScale="90000"/>
          </a:bodyPr>
          <a:lstStyle/>
          <a:p>
            <a:r>
              <a:rPr lang="en-GB" dirty="0"/>
              <a:t>Not enough evidence to evaluate confidence</a:t>
            </a:r>
          </a:p>
        </p:txBody>
      </p:sp>
      <p:pic>
        <p:nvPicPr>
          <p:cNvPr id="3" name="Picture 2">
            <a:extLst>
              <a:ext uri="{FF2B5EF4-FFF2-40B4-BE49-F238E27FC236}">
                <a16:creationId xmlns:a16="http://schemas.microsoft.com/office/drawing/2014/main" id="{8FD1C027-ABEE-617F-688A-3DF19F1F58CC}"/>
              </a:ext>
            </a:extLst>
          </p:cNvPr>
          <p:cNvPicPr>
            <a:picLocks noChangeAspect="1"/>
          </p:cNvPicPr>
          <p:nvPr/>
        </p:nvPicPr>
        <p:blipFill>
          <a:blip r:embed="rId2"/>
          <a:stretch>
            <a:fillRect/>
          </a:stretch>
        </p:blipFill>
        <p:spPr>
          <a:xfrm>
            <a:off x="6403662" y="0"/>
            <a:ext cx="5215631" cy="6858000"/>
          </a:xfrm>
          <a:prstGeom prst="rect">
            <a:avLst/>
          </a:prstGeom>
        </p:spPr>
      </p:pic>
    </p:spTree>
    <p:extLst>
      <p:ext uri="{BB962C8B-B14F-4D97-AF65-F5344CB8AC3E}">
        <p14:creationId xmlns:p14="http://schemas.microsoft.com/office/powerpoint/2010/main" val="2692301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8EE5-D90B-C64A-1BC2-5BEFF0D64748}"/>
              </a:ext>
            </a:extLst>
          </p:cNvPr>
          <p:cNvSpPr>
            <a:spLocks noGrp="1"/>
          </p:cNvSpPr>
          <p:nvPr>
            <p:ph type="title"/>
          </p:nvPr>
        </p:nvSpPr>
        <p:spPr/>
        <p:txBody>
          <a:bodyPr/>
          <a:lstStyle/>
          <a:p>
            <a:r>
              <a:rPr lang="en-GB" dirty="0"/>
              <a:t>Calibrated language: evidence and agreement</a:t>
            </a:r>
          </a:p>
        </p:txBody>
      </p:sp>
      <p:sp>
        <p:nvSpPr>
          <p:cNvPr id="3" name="TextBox 2">
            <a:extLst>
              <a:ext uri="{FF2B5EF4-FFF2-40B4-BE49-F238E27FC236}">
                <a16:creationId xmlns:a16="http://schemas.microsoft.com/office/drawing/2014/main" id="{5E7059F6-D3E9-25FE-8629-6914FED54E25}"/>
              </a:ext>
            </a:extLst>
          </p:cNvPr>
          <p:cNvSpPr txBox="1"/>
          <p:nvPr/>
        </p:nvSpPr>
        <p:spPr>
          <a:xfrm>
            <a:off x="4180115" y="5342709"/>
            <a:ext cx="4473853" cy="461665"/>
          </a:xfrm>
          <a:prstGeom prst="rect">
            <a:avLst/>
          </a:prstGeom>
          <a:noFill/>
        </p:spPr>
        <p:txBody>
          <a:bodyPr wrap="none" rtlCol="0">
            <a:spAutoFit/>
          </a:bodyPr>
          <a:lstStyle/>
          <a:p>
            <a:r>
              <a:rPr lang="en-GB" sz="2400" dirty="0"/>
              <a:t>Qualitative measure of confidence</a:t>
            </a:r>
          </a:p>
        </p:txBody>
      </p:sp>
      <p:pic>
        <p:nvPicPr>
          <p:cNvPr id="4" name="Picture 3">
            <a:extLst>
              <a:ext uri="{FF2B5EF4-FFF2-40B4-BE49-F238E27FC236}">
                <a16:creationId xmlns:a16="http://schemas.microsoft.com/office/drawing/2014/main" id="{B9CD017E-AD89-274D-913C-037149C1EC15}"/>
              </a:ext>
            </a:extLst>
          </p:cNvPr>
          <p:cNvPicPr>
            <a:picLocks noChangeAspect="1"/>
          </p:cNvPicPr>
          <p:nvPr/>
        </p:nvPicPr>
        <p:blipFill rotWithShape="1">
          <a:blip r:embed="rId2"/>
          <a:srcRect l="31244" t="8657" r="35337" b="56389"/>
          <a:stretch/>
        </p:blipFill>
        <p:spPr>
          <a:xfrm>
            <a:off x="3869635" y="1563756"/>
            <a:ext cx="5085716" cy="3087757"/>
          </a:xfrm>
          <a:prstGeom prst="rect">
            <a:avLst/>
          </a:prstGeom>
        </p:spPr>
      </p:pic>
    </p:spTree>
    <p:extLst>
      <p:ext uri="{BB962C8B-B14F-4D97-AF65-F5344CB8AC3E}">
        <p14:creationId xmlns:p14="http://schemas.microsoft.com/office/powerpoint/2010/main" val="774444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8EE5-D90B-C64A-1BC2-5BEFF0D64748}"/>
              </a:ext>
            </a:extLst>
          </p:cNvPr>
          <p:cNvSpPr>
            <a:spLocks noGrp="1"/>
          </p:cNvSpPr>
          <p:nvPr>
            <p:ph type="title"/>
          </p:nvPr>
        </p:nvSpPr>
        <p:spPr/>
        <p:txBody>
          <a:bodyPr/>
          <a:lstStyle/>
          <a:p>
            <a:r>
              <a:rPr lang="en-GB" dirty="0"/>
              <a:t>Calibrated language: evidence and agreement</a:t>
            </a:r>
          </a:p>
        </p:txBody>
      </p:sp>
      <p:pic>
        <p:nvPicPr>
          <p:cNvPr id="19458" name="Picture 2" descr="Fig. 2">
            <a:extLst>
              <a:ext uri="{FF2B5EF4-FFF2-40B4-BE49-F238E27FC236}">
                <a16:creationId xmlns:a16="http://schemas.microsoft.com/office/drawing/2014/main" id="{55D92ADE-FDC4-E1A5-D4E5-374089CDD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3006" y="1360042"/>
            <a:ext cx="3483510" cy="14613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A45904A-9139-1639-3F52-C7F88036B699}"/>
              </a:ext>
            </a:extLst>
          </p:cNvPr>
          <p:cNvSpPr txBox="1"/>
          <p:nvPr/>
        </p:nvSpPr>
        <p:spPr>
          <a:xfrm>
            <a:off x="585085" y="2359680"/>
            <a:ext cx="6483185" cy="461665"/>
          </a:xfrm>
          <a:prstGeom prst="rect">
            <a:avLst/>
          </a:prstGeom>
          <a:noFill/>
        </p:spPr>
        <p:txBody>
          <a:bodyPr wrap="none" rtlCol="0">
            <a:spAutoFit/>
          </a:bodyPr>
          <a:lstStyle/>
          <a:p>
            <a:r>
              <a:rPr lang="en-GB" sz="2400" dirty="0"/>
              <a:t>Is the land carbon sink increasing with higher CO</a:t>
            </a:r>
            <a:r>
              <a:rPr lang="en-GB" sz="2400" baseline="-25000" dirty="0"/>
              <a:t>2</a:t>
            </a:r>
            <a:r>
              <a:rPr lang="en-GB" sz="2400" dirty="0"/>
              <a:t>?</a:t>
            </a:r>
          </a:p>
        </p:txBody>
      </p:sp>
      <p:pic>
        <p:nvPicPr>
          <p:cNvPr id="5" name="Picture 4">
            <a:extLst>
              <a:ext uri="{FF2B5EF4-FFF2-40B4-BE49-F238E27FC236}">
                <a16:creationId xmlns:a16="http://schemas.microsoft.com/office/drawing/2014/main" id="{2CD7B6D4-8DD4-1C0F-BD5B-A6E47A0CF29B}"/>
              </a:ext>
            </a:extLst>
          </p:cNvPr>
          <p:cNvPicPr>
            <a:picLocks noChangeAspect="1"/>
          </p:cNvPicPr>
          <p:nvPr/>
        </p:nvPicPr>
        <p:blipFill rotWithShape="1">
          <a:blip r:embed="rId3"/>
          <a:srcRect b="50000"/>
          <a:stretch/>
        </p:blipFill>
        <p:spPr>
          <a:xfrm>
            <a:off x="585085" y="3199165"/>
            <a:ext cx="1961793" cy="1674981"/>
          </a:xfrm>
          <a:prstGeom prst="rect">
            <a:avLst/>
          </a:prstGeom>
        </p:spPr>
      </p:pic>
      <p:sp>
        <p:nvSpPr>
          <p:cNvPr id="6" name="TextBox 5">
            <a:extLst>
              <a:ext uri="{FF2B5EF4-FFF2-40B4-BE49-F238E27FC236}">
                <a16:creationId xmlns:a16="http://schemas.microsoft.com/office/drawing/2014/main" id="{DD182429-1173-C4BD-FEB3-A0F9A1ED99BB}"/>
              </a:ext>
            </a:extLst>
          </p:cNvPr>
          <p:cNvSpPr txBox="1"/>
          <p:nvPr/>
        </p:nvSpPr>
        <p:spPr>
          <a:xfrm>
            <a:off x="948684" y="4790960"/>
            <a:ext cx="1598194" cy="369332"/>
          </a:xfrm>
          <a:prstGeom prst="rect">
            <a:avLst/>
          </a:prstGeom>
          <a:noFill/>
        </p:spPr>
        <p:txBody>
          <a:bodyPr wrap="none" rtlCol="0">
            <a:spAutoFit/>
          </a:bodyPr>
          <a:lstStyle/>
          <a:p>
            <a:r>
              <a:rPr lang="en-GB" dirty="0"/>
              <a:t>Measurements</a:t>
            </a:r>
          </a:p>
        </p:txBody>
      </p:sp>
      <p:pic>
        <p:nvPicPr>
          <p:cNvPr id="21506" name="Picture 2" descr="BIFoR FACE In Situ Experiment - Modelling the Response of a Temperate  Woodland to Increased Levels of Carbon Dioxide - NaturPhilosophie">
            <a:extLst>
              <a:ext uri="{FF2B5EF4-FFF2-40B4-BE49-F238E27FC236}">
                <a16:creationId xmlns:a16="http://schemas.microsoft.com/office/drawing/2014/main" id="{45F0E793-9B76-D777-5159-84285156F3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574" y="3354335"/>
            <a:ext cx="2248988" cy="13646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CFE42F-DC0F-3226-DC8F-B7A228BAE6BD}"/>
              </a:ext>
            </a:extLst>
          </p:cNvPr>
          <p:cNvSpPr txBox="1"/>
          <p:nvPr/>
        </p:nvSpPr>
        <p:spPr>
          <a:xfrm>
            <a:off x="3349696" y="4769079"/>
            <a:ext cx="1352743" cy="369332"/>
          </a:xfrm>
          <a:prstGeom prst="rect">
            <a:avLst/>
          </a:prstGeom>
          <a:noFill/>
        </p:spPr>
        <p:txBody>
          <a:bodyPr wrap="none" rtlCol="0">
            <a:spAutoFit/>
          </a:bodyPr>
          <a:lstStyle/>
          <a:p>
            <a:r>
              <a:rPr lang="en-GB" dirty="0"/>
              <a:t>Experiments</a:t>
            </a:r>
          </a:p>
        </p:txBody>
      </p:sp>
      <p:pic>
        <p:nvPicPr>
          <p:cNvPr id="8" name="Picture 7">
            <a:extLst>
              <a:ext uri="{FF2B5EF4-FFF2-40B4-BE49-F238E27FC236}">
                <a16:creationId xmlns:a16="http://schemas.microsoft.com/office/drawing/2014/main" id="{0F99ABA9-958F-7ACB-370F-65789E800F6F}"/>
              </a:ext>
            </a:extLst>
          </p:cNvPr>
          <p:cNvPicPr>
            <a:picLocks noChangeAspect="1"/>
          </p:cNvPicPr>
          <p:nvPr/>
        </p:nvPicPr>
        <p:blipFill rotWithShape="1">
          <a:blip r:embed="rId5"/>
          <a:srcRect t="14220" b="15373"/>
          <a:stretch/>
        </p:blipFill>
        <p:spPr>
          <a:xfrm>
            <a:off x="5150562" y="3383261"/>
            <a:ext cx="2388799" cy="1118031"/>
          </a:xfrm>
          <a:prstGeom prst="rect">
            <a:avLst/>
          </a:prstGeom>
        </p:spPr>
      </p:pic>
      <p:sp>
        <p:nvSpPr>
          <p:cNvPr id="9" name="TextBox 8">
            <a:extLst>
              <a:ext uri="{FF2B5EF4-FFF2-40B4-BE49-F238E27FC236}">
                <a16:creationId xmlns:a16="http://schemas.microsoft.com/office/drawing/2014/main" id="{93EC3134-41E8-8DA0-32C4-15339F6EF3A4}"/>
              </a:ext>
            </a:extLst>
          </p:cNvPr>
          <p:cNvSpPr txBox="1"/>
          <p:nvPr/>
        </p:nvSpPr>
        <p:spPr>
          <a:xfrm>
            <a:off x="6096000" y="4790960"/>
            <a:ext cx="841449" cy="369332"/>
          </a:xfrm>
          <a:prstGeom prst="rect">
            <a:avLst/>
          </a:prstGeom>
          <a:noFill/>
        </p:spPr>
        <p:txBody>
          <a:bodyPr wrap="none" rtlCol="0">
            <a:spAutoFit/>
          </a:bodyPr>
          <a:lstStyle/>
          <a:p>
            <a:r>
              <a:rPr lang="en-GB" dirty="0"/>
              <a:t>Theory</a:t>
            </a:r>
          </a:p>
        </p:txBody>
      </p:sp>
      <p:pic>
        <p:nvPicPr>
          <p:cNvPr id="21508" name="Picture 4" descr="Keenan_CO2growth">
            <a:extLst>
              <a:ext uri="{FF2B5EF4-FFF2-40B4-BE49-F238E27FC236}">
                <a16:creationId xmlns:a16="http://schemas.microsoft.com/office/drawing/2014/main" id="{BBD3BF33-C7E7-B8EE-2D2A-E34F21C222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075487" y="2932652"/>
            <a:ext cx="2109681" cy="17863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45071C4-E579-69B0-0FC8-3BD1BB87184C}"/>
              </a:ext>
            </a:extLst>
          </p:cNvPr>
          <p:cNvSpPr txBox="1"/>
          <p:nvPr/>
        </p:nvSpPr>
        <p:spPr>
          <a:xfrm>
            <a:off x="8278985" y="4769079"/>
            <a:ext cx="1854547" cy="369332"/>
          </a:xfrm>
          <a:prstGeom prst="rect">
            <a:avLst/>
          </a:prstGeom>
          <a:noFill/>
        </p:spPr>
        <p:txBody>
          <a:bodyPr wrap="none" rtlCol="0">
            <a:spAutoFit/>
          </a:bodyPr>
          <a:lstStyle/>
          <a:p>
            <a:r>
              <a:rPr lang="en-GB" dirty="0"/>
              <a:t>Predictive models</a:t>
            </a:r>
          </a:p>
        </p:txBody>
      </p:sp>
      <p:sp>
        <p:nvSpPr>
          <p:cNvPr id="11" name="TextBox 10">
            <a:extLst>
              <a:ext uri="{FF2B5EF4-FFF2-40B4-BE49-F238E27FC236}">
                <a16:creationId xmlns:a16="http://schemas.microsoft.com/office/drawing/2014/main" id="{43F126BB-0240-3D04-6AF9-79319F6CBA1A}"/>
              </a:ext>
            </a:extLst>
          </p:cNvPr>
          <p:cNvSpPr txBox="1"/>
          <p:nvPr/>
        </p:nvSpPr>
        <p:spPr>
          <a:xfrm>
            <a:off x="2299419" y="6079937"/>
            <a:ext cx="6344686" cy="461665"/>
          </a:xfrm>
          <a:prstGeom prst="rect">
            <a:avLst/>
          </a:prstGeom>
          <a:noFill/>
        </p:spPr>
        <p:txBody>
          <a:bodyPr wrap="none" rtlCol="0">
            <a:spAutoFit/>
          </a:bodyPr>
          <a:lstStyle/>
          <a:p>
            <a:r>
              <a:rPr lang="en-GB" sz="2400" dirty="0"/>
              <a:t>Robust evidence with medium to high agreement</a:t>
            </a:r>
          </a:p>
        </p:txBody>
      </p:sp>
    </p:spTree>
    <p:extLst>
      <p:ext uri="{BB962C8B-B14F-4D97-AF65-F5344CB8AC3E}">
        <p14:creationId xmlns:p14="http://schemas.microsoft.com/office/powerpoint/2010/main" val="2028052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8EE5-D90B-C64A-1BC2-5BEFF0D64748}"/>
              </a:ext>
            </a:extLst>
          </p:cNvPr>
          <p:cNvSpPr>
            <a:spLocks noGrp="1"/>
          </p:cNvSpPr>
          <p:nvPr>
            <p:ph type="title"/>
          </p:nvPr>
        </p:nvSpPr>
        <p:spPr/>
        <p:txBody>
          <a:bodyPr/>
          <a:lstStyle/>
          <a:p>
            <a:r>
              <a:rPr lang="en-GB" dirty="0"/>
              <a:t>Calibrated language: evidence and agreement</a:t>
            </a:r>
          </a:p>
        </p:txBody>
      </p:sp>
      <p:pic>
        <p:nvPicPr>
          <p:cNvPr id="19458" name="Picture 2" descr="Fig. 2">
            <a:extLst>
              <a:ext uri="{FF2B5EF4-FFF2-40B4-BE49-F238E27FC236}">
                <a16:creationId xmlns:a16="http://schemas.microsoft.com/office/drawing/2014/main" id="{55D92ADE-FDC4-E1A5-D4E5-374089CDD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3006" y="1360042"/>
            <a:ext cx="3483510" cy="14613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A45904A-9139-1639-3F52-C7F88036B699}"/>
              </a:ext>
            </a:extLst>
          </p:cNvPr>
          <p:cNvSpPr txBox="1"/>
          <p:nvPr/>
        </p:nvSpPr>
        <p:spPr>
          <a:xfrm>
            <a:off x="585085" y="2359680"/>
            <a:ext cx="5297540" cy="461665"/>
          </a:xfrm>
          <a:prstGeom prst="rect">
            <a:avLst/>
          </a:prstGeom>
          <a:noFill/>
        </p:spPr>
        <p:txBody>
          <a:bodyPr wrap="none" rtlCol="0">
            <a:spAutoFit/>
          </a:bodyPr>
          <a:lstStyle/>
          <a:p>
            <a:r>
              <a:rPr lang="en-GB" sz="2400" dirty="0"/>
              <a:t>Will there be an Amazon forest die back?</a:t>
            </a:r>
          </a:p>
        </p:txBody>
      </p:sp>
      <p:sp>
        <p:nvSpPr>
          <p:cNvPr id="6" name="TextBox 5">
            <a:extLst>
              <a:ext uri="{FF2B5EF4-FFF2-40B4-BE49-F238E27FC236}">
                <a16:creationId xmlns:a16="http://schemas.microsoft.com/office/drawing/2014/main" id="{DD182429-1173-C4BD-FEB3-A0F9A1ED99BB}"/>
              </a:ext>
            </a:extLst>
          </p:cNvPr>
          <p:cNvSpPr txBox="1"/>
          <p:nvPr/>
        </p:nvSpPr>
        <p:spPr>
          <a:xfrm>
            <a:off x="948684" y="4790960"/>
            <a:ext cx="1598194" cy="369332"/>
          </a:xfrm>
          <a:prstGeom prst="rect">
            <a:avLst/>
          </a:prstGeom>
          <a:noFill/>
        </p:spPr>
        <p:txBody>
          <a:bodyPr wrap="none" rtlCol="0">
            <a:spAutoFit/>
          </a:bodyPr>
          <a:lstStyle/>
          <a:p>
            <a:r>
              <a:rPr lang="en-GB" dirty="0"/>
              <a:t>Measurements</a:t>
            </a:r>
          </a:p>
        </p:txBody>
      </p:sp>
      <p:sp>
        <p:nvSpPr>
          <p:cNvPr id="7" name="TextBox 6">
            <a:extLst>
              <a:ext uri="{FF2B5EF4-FFF2-40B4-BE49-F238E27FC236}">
                <a16:creationId xmlns:a16="http://schemas.microsoft.com/office/drawing/2014/main" id="{A5CFE42F-DC0F-3226-DC8F-B7A228BAE6BD}"/>
              </a:ext>
            </a:extLst>
          </p:cNvPr>
          <p:cNvSpPr txBox="1"/>
          <p:nvPr/>
        </p:nvSpPr>
        <p:spPr>
          <a:xfrm>
            <a:off x="3349696" y="4769079"/>
            <a:ext cx="1352743" cy="369332"/>
          </a:xfrm>
          <a:prstGeom prst="rect">
            <a:avLst/>
          </a:prstGeom>
          <a:noFill/>
        </p:spPr>
        <p:txBody>
          <a:bodyPr wrap="none" rtlCol="0">
            <a:spAutoFit/>
          </a:bodyPr>
          <a:lstStyle/>
          <a:p>
            <a:r>
              <a:rPr lang="en-GB" dirty="0"/>
              <a:t>Experiments</a:t>
            </a:r>
          </a:p>
        </p:txBody>
      </p:sp>
      <p:sp>
        <p:nvSpPr>
          <p:cNvPr id="9" name="TextBox 8">
            <a:extLst>
              <a:ext uri="{FF2B5EF4-FFF2-40B4-BE49-F238E27FC236}">
                <a16:creationId xmlns:a16="http://schemas.microsoft.com/office/drawing/2014/main" id="{93EC3134-41E8-8DA0-32C4-15339F6EF3A4}"/>
              </a:ext>
            </a:extLst>
          </p:cNvPr>
          <p:cNvSpPr txBox="1"/>
          <p:nvPr/>
        </p:nvSpPr>
        <p:spPr>
          <a:xfrm>
            <a:off x="6096000" y="4790960"/>
            <a:ext cx="841449" cy="369332"/>
          </a:xfrm>
          <a:prstGeom prst="rect">
            <a:avLst/>
          </a:prstGeom>
          <a:noFill/>
        </p:spPr>
        <p:txBody>
          <a:bodyPr wrap="none" rtlCol="0">
            <a:spAutoFit/>
          </a:bodyPr>
          <a:lstStyle/>
          <a:p>
            <a:r>
              <a:rPr lang="en-GB" dirty="0"/>
              <a:t>Theory</a:t>
            </a:r>
          </a:p>
        </p:txBody>
      </p:sp>
      <p:sp>
        <p:nvSpPr>
          <p:cNvPr id="10" name="TextBox 9">
            <a:extLst>
              <a:ext uri="{FF2B5EF4-FFF2-40B4-BE49-F238E27FC236}">
                <a16:creationId xmlns:a16="http://schemas.microsoft.com/office/drawing/2014/main" id="{B45071C4-E579-69B0-0FC8-3BD1BB87184C}"/>
              </a:ext>
            </a:extLst>
          </p:cNvPr>
          <p:cNvSpPr txBox="1"/>
          <p:nvPr/>
        </p:nvSpPr>
        <p:spPr>
          <a:xfrm>
            <a:off x="8278985" y="4769079"/>
            <a:ext cx="1854547" cy="369332"/>
          </a:xfrm>
          <a:prstGeom prst="rect">
            <a:avLst/>
          </a:prstGeom>
          <a:noFill/>
        </p:spPr>
        <p:txBody>
          <a:bodyPr wrap="none" rtlCol="0">
            <a:spAutoFit/>
          </a:bodyPr>
          <a:lstStyle/>
          <a:p>
            <a:r>
              <a:rPr lang="en-GB" dirty="0"/>
              <a:t>Predictive models</a:t>
            </a:r>
          </a:p>
        </p:txBody>
      </p:sp>
      <p:sp>
        <p:nvSpPr>
          <p:cNvPr id="11" name="TextBox 10">
            <a:extLst>
              <a:ext uri="{FF2B5EF4-FFF2-40B4-BE49-F238E27FC236}">
                <a16:creationId xmlns:a16="http://schemas.microsoft.com/office/drawing/2014/main" id="{43F126BB-0240-3D04-6AF9-79319F6CBA1A}"/>
              </a:ext>
            </a:extLst>
          </p:cNvPr>
          <p:cNvSpPr txBox="1"/>
          <p:nvPr/>
        </p:nvSpPr>
        <p:spPr>
          <a:xfrm>
            <a:off x="2299419" y="6079937"/>
            <a:ext cx="6322628" cy="461665"/>
          </a:xfrm>
          <a:prstGeom prst="rect">
            <a:avLst/>
          </a:prstGeom>
          <a:noFill/>
        </p:spPr>
        <p:txBody>
          <a:bodyPr wrap="none" rtlCol="0">
            <a:spAutoFit/>
          </a:bodyPr>
          <a:lstStyle/>
          <a:p>
            <a:r>
              <a:rPr lang="en-GB" sz="2400" dirty="0"/>
              <a:t>Limited evidence with low to medium agreement</a:t>
            </a:r>
          </a:p>
        </p:txBody>
      </p:sp>
      <p:pic>
        <p:nvPicPr>
          <p:cNvPr id="3" name="Picture 2">
            <a:extLst>
              <a:ext uri="{FF2B5EF4-FFF2-40B4-BE49-F238E27FC236}">
                <a16:creationId xmlns:a16="http://schemas.microsoft.com/office/drawing/2014/main" id="{12C95290-F50D-ED13-2CB9-1D5A441C0B97}"/>
              </a:ext>
            </a:extLst>
          </p:cNvPr>
          <p:cNvPicPr>
            <a:picLocks noChangeAspect="1"/>
          </p:cNvPicPr>
          <p:nvPr/>
        </p:nvPicPr>
        <p:blipFill>
          <a:blip r:embed="rId3"/>
          <a:stretch>
            <a:fillRect/>
          </a:stretch>
        </p:blipFill>
        <p:spPr>
          <a:xfrm>
            <a:off x="657336" y="3236181"/>
            <a:ext cx="2180889" cy="1179264"/>
          </a:xfrm>
          <a:prstGeom prst="rect">
            <a:avLst/>
          </a:prstGeom>
        </p:spPr>
      </p:pic>
      <p:pic>
        <p:nvPicPr>
          <p:cNvPr id="24578" name="Picture 2" descr="Figure 4">
            <a:extLst>
              <a:ext uri="{FF2B5EF4-FFF2-40B4-BE49-F238E27FC236}">
                <a16:creationId xmlns:a16="http://schemas.microsoft.com/office/drawing/2014/main" id="{F67AA0BD-DCB7-3D1A-0727-8292A283E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5202" y="3396790"/>
            <a:ext cx="2902111" cy="977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848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A1C07-2084-B9A2-22A2-25655940F541}"/>
              </a:ext>
            </a:extLst>
          </p:cNvPr>
          <p:cNvSpPr>
            <a:spLocks noGrp="1"/>
          </p:cNvSpPr>
          <p:nvPr>
            <p:ph type="title"/>
          </p:nvPr>
        </p:nvSpPr>
        <p:spPr>
          <a:xfrm>
            <a:off x="904461" y="2766218"/>
            <a:ext cx="2965174" cy="1325563"/>
          </a:xfrm>
        </p:spPr>
        <p:txBody>
          <a:bodyPr>
            <a:normAutofit fontScale="90000"/>
          </a:bodyPr>
          <a:lstStyle/>
          <a:p>
            <a:r>
              <a:rPr lang="en-GB" dirty="0"/>
              <a:t>Not enough evidence to assess likelihood</a:t>
            </a:r>
          </a:p>
        </p:txBody>
      </p:sp>
      <p:pic>
        <p:nvPicPr>
          <p:cNvPr id="3" name="Picture 2">
            <a:extLst>
              <a:ext uri="{FF2B5EF4-FFF2-40B4-BE49-F238E27FC236}">
                <a16:creationId xmlns:a16="http://schemas.microsoft.com/office/drawing/2014/main" id="{80859B7E-3812-3C33-E530-3FCF18BC5092}"/>
              </a:ext>
            </a:extLst>
          </p:cNvPr>
          <p:cNvPicPr>
            <a:picLocks noChangeAspect="1"/>
          </p:cNvPicPr>
          <p:nvPr/>
        </p:nvPicPr>
        <p:blipFill>
          <a:blip r:embed="rId2"/>
          <a:stretch>
            <a:fillRect/>
          </a:stretch>
        </p:blipFill>
        <p:spPr>
          <a:xfrm>
            <a:off x="5189755" y="0"/>
            <a:ext cx="6424246" cy="6858000"/>
          </a:xfrm>
          <a:prstGeom prst="rect">
            <a:avLst/>
          </a:prstGeom>
        </p:spPr>
      </p:pic>
    </p:spTree>
    <p:extLst>
      <p:ext uri="{BB962C8B-B14F-4D97-AF65-F5344CB8AC3E}">
        <p14:creationId xmlns:p14="http://schemas.microsoft.com/office/powerpoint/2010/main" val="3426881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8EE5-D90B-C64A-1BC2-5BEFF0D64748}"/>
              </a:ext>
            </a:extLst>
          </p:cNvPr>
          <p:cNvSpPr>
            <a:spLocks noGrp="1"/>
          </p:cNvSpPr>
          <p:nvPr>
            <p:ph type="title"/>
          </p:nvPr>
        </p:nvSpPr>
        <p:spPr>
          <a:xfrm>
            <a:off x="718930" y="2766218"/>
            <a:ext cx="5642113" cy="1325563"/>
          </a:xfrm>
        </p:spPr>
        <p:txBody>
          <a:bodyPr/>
          <a:lstStyle/>
          <a:p>
            <a:r>
              <a:rPr lang="en-GB" dirty="0"/>
              <a:t>Calibrated language: likelihood</a:t>
            </a:r>
          </a:p>
        </p:txBody>
      </p:sp>
      <p:pic>
        <p:nvPicPr>
          <p:cNvPr id="3" name="Picture 2">
            <a:extLst>
              <a:ext uri="{FF2B5EF4-FFF2-40B4-BE49-F238E27FC236}">
                <a16:creationId xmlns:a16="http://schemas.microsoft.com/office/drawing/2014/main" id="{6B83EAAC-6018-FC29-4080-8436F9FF2094}"/>
              </a:ext>
            </a:extLst>
          </p:cNvPr>
          <p:cNvPicPr>
            <a:picLocks noChangeAspect="1"/>
          </p:cNvPicPr>
          <p:nvPr/>
        </p:nvPicPr>
        <p:blipFill rotWithShape="1">
          <a:blip r:embed="rId2"/>
          <a:srcRect l="68414"/>
          <a:stretch/>
        </p:blipFill>
        <p:spPr>
          <a:xfrm>
            <a:off x="7606748" y="113822"/>
            <a:ext cx="3607903" cy="6630355"/>
          </a:xfrm>
          <a:prstGeom prst="rect">
            <a:avLst/>
          </a:prstGeom>
        </p:spPr>
      </p:pic>
    </p:spTree>
    <p:extLst>
      <p:ext uri="{BB962C8B-B14F-4D97-AF65-F5344CB8AC3E}">
        <p14:creationId xmlns:p14="http://schemas.microsoft.com/office/powerpoint/2010/main" val="2034276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6072FE-FE55-9F61-245E-1DA0A4814608}"/>
              </a:ext>
            </a:extLst>
          </p:cNvPr>
          <p:cNvPicPr>
            <a:picLocks noChangeAspect="1"/>
          </p:cNvPicPr>
          <p:nvPr/>
        </p:nvPicPr>
        <p:blipFill>
          <a:blip r:embed="rId2"/>
          <a:stretch>
            <a:fillRect/>
          </a:stretch>
        </p:blipFill>
        <p:spPr>
          <a:xfrm>
            <a:off x="3384177" y="850900"/>
            <a:ext cx="5638800" cy="5156200"/>
          </a:xfrm>
          <a:prstGeom prst="rect">
            <a:avLst/>
          </a:prstGeom>
        </p:spPr>
      </p:pic>
    </p:spTree>
    <p:extLst>
      <p:ext uri="{BB962C8B-B14F-4D97-AF65-F5344CB8AC3E}">
        <p14:creationId xmlns:p14="http://schemas.microsoft.com/office/powerpoint/2010/main" val="537491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8EE5-D90B-C64A-1BC2-5BEFF0D64748}"/>
              </a:ext>
            </a:extLst>
          </p:cNvPr>
          <p:cNvSpPr>
            <a:spLocks noGrp="1"/>
          </p:cNvSpPr>
          <p:nvPr>
            <p:ph type="title"/>
          </p:nvPr>
        </p:nvSpPr>
        <p:spPr/>
        <p:txBody>
          <a:bodyPr/>
          <a:lstStyle/>
          <a:p>
            <a:r>
              <a:rPr lang="en-GB" dirty="0"/>
              <a:t>Calibrated language: likelihood</a:t>
            </a:r>
          </a:p>
        </p:txBody>
      </p:sp>
      <p:pic>
        <p:nvPicPr>
          <p:cNvPr id="16386" name="Picture 2" descr="Fig. 1">
            <a:extLst>
              <a:ext uri="{FF2B5EF4-FFF2-40B4-BE49-F238E27FC236}">
                <a16:creationId xmlns:a16="http://schemas.microsoft.com/office/drawing/2014/main" id="{EB35A95B-0B80-4726-F29E-652AD2A41A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06" t="50449" r="6206" b="-786"/>
          <a:stretch/>
        </p:blipFill>
        <p:spPr bwMode="auto">
          <a:xfrm>
            <a:off x="7068621" y="1690688"/>
            <a:ext cx="3765862" cy="20135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D9E10F-7375-B11A-F98C-CD201D1C1336}"/>
              </a:ext>
            </a:extLst>
          </p:cNvPr>
          <p:cNvSpPr txBox="1"/>
          <p:nvPr/>
        </p:nvSpPr>
        <p:spPr>
          <a:xfrm>
            <a:off x="1099335" y="5167901"/>
            <a:ext cx="6973832" cy="369332"/>
          </a:xfrm>
          <a:prstGeom prst="rect">
            <a:avLst/>
          </a:prstGeom>
          <a:noFill/>
        </p:spPr>
        <p:txBody>
          <a:bodyPr wrap="none" rtlCol="0">
            <a:spAutoFit/>
          </a:bodyPr>
          <a:lstStyle/>
          <a:p>
            <a:r>
              <a:rPr lang="en-GB" dirty="0"/>
              <a:t>Predictions of future global temperature from different lines of evidence</a:t>
            </a:r>
          </a:p>
        </p:txBody>
      </p:sp>
      <p:pic>
        <p:nvPicPr>
          <p:cNvPr id="5" name="Picture 4">
            <a:extLst>
              <a:ext uri="{FF2B5EF4-FFF2-40B4-BE49-F238E27FC236}">
                <a16:creationId xmlns:a16="http://schemas.microsoft.com/office/drawing/2014/main" id="{53CF2A02-77AD-4945-5E64-7ABF9B02BC33}"/>
              </a:ext>
            </a:extLst>
          </p:cNvPr>
          <p:cNvPicPr>
            <a:picLocks noChangeAspect="1"/>
          </p:cNvPicPr>
          <p:nvPr/>
        </p:nvPicPr>
        <p:blipFill>
          <a:blip r:embed="rId3"/>
          <a:stretch>
            <a:fillRect/>
          </a:stretch>
        </p:blipFill>
        <p:spPr>
          <a:xfrm>
            <a:off x="1357517" y="1690688"/>
            <a:ext cx="4217479" cy="3220359"/>
          </a:xfrm>
          <a:prstGeom prst="rect">
            <a:avLst/>
          </a:prstGeom>
        </p:spPr>
      </p:pic>
    </p:spTree>
    <p:extLst>
      <p:ext uri="{BB962C8B-B14F-4D97-AF65-F5344CB8AC3E}">
        <p14:creationId xmlns:p14="http://schemas.microsoft.com/office/powerpoint/2010/main" val="3137965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03110D0-FB04-6200-67D3-D3676127EB78}"/>
              </a:ext>
            </a:extLst>
          </p:cNvPr>
          <p:cNvSpPr/>
          <p:nvPr/>
        </p:nvSpPr>
        <p:spPr>
          <a:xfrm>
            <a:off x="750014" y="462338"/>
            <a:ext cx="2229492" cy="19315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Knowledge of how the Earth system works</a:t>
            </a:r>
          </a:p>
        </p:txBody>
      </p:sp>
      <p:sp>
        <p:nvSpPr>
          <p:cNvPr id="3" name="Right Arrow 2">
            <a:extLst>
              <a:ext uri="{FF2B5EF4-FFF2-40B4-BE49-F238E27FC236}">
                <a16:creationId xmlns:a16="http://schemas.microsoft.com/office/drawing/2014/main" id="{45160A41-DD5A-6588-0062-8442A4F9F9FA}"/>
              </a:ext>
            </a:extLst>
          </p:cNvPr>
          <p:cNvSpPr/>
          <p:nvPr/>
        </p:nvSpPr>
        <p:spPr>
          <a:xfrm>
            <a:off x="3215812" y="1096766"/>
            <a:ext cx="965771" cy="80138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0BB423B6-DB55-A67F-D468-EC13692D6399}"/>
              </a:ext>
            </a:extLst>
          </p:cNvPr>
          <p:cNvSpPr/>
          <p:nvPr/>
        </p:nvSpPr>
        <p:spPr>
          <a:xfrm>
            <a:off x="4282612" y="462338"/>
            <a:ext cx="2229492" cy="19315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Earth System Models</a:t>
            </a:r>
          </a:p>
        </p:txBody>
      </p:sp>
      <p:sp>
        <p:nvSpPr>
          <p:cNvPr id="5" name="Right Arrow 4">
            <a:extLst>
              <a:ext uri="{FF2B5EF4-FFF2-40B4-BE49-F238E27FC236}">
                <a16:creationId xmlns:a16="http://schemas.microsoft.com/office/drawing/2014/main" id="{725945AD-B8C4-2470-A6B3-021C33AA646F}"/>
              </a:ext>
            </a:extLst>
          </p:cNvPr>
          <p:cNvSpPr/>
          <p:nvPr/>
        </p:nvSpPr>
        <p:spPr>
          <a:xfrm>
            <a:off x="6748410" y="1096765"/>
            <a:ext cx="965771" cy="80138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4770896C-897A-90F7-A737-203DBAEDD36E}"/>
              </a:ext>
            </a:extLst>
          </p:cNvPr>
          <p:cNvSpPr/>
          <p:nvPr/>
        </p:nvSpPr>
        <p:spPr>
          <a:xfrm>
            <a:off x="7950487" y="604464"/>
            <a:ext cx="2229492" cy="19315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IPCC synthesis</a:t>
            </a:r>
          </a:p>
        </p:txBody>
      </p:sp>
      <p:sp>
        <p:nvSpPr>
          <p:cNvPr id="7" name="Right Arrow 6">
            <a:extLst>
              <a:ext uri="{FF2B5EF4-FFF2-40B4-BE49-F238E27FC236}">
                <a16:creationId xmlns:a16="http://schemas.microsoft.com/office/drawing/2014/main" id="{4CDC9F77-6D6E-6547-E6B1-28F57F6BB47A}"/>
              </a:ext>
            </a:extLst>
          </p:cNvPr>
          <p:cNvSpPr/>
          <p:nvPr/>
        </p:nvSpPr>
        <p:spPr>
          <a:xfrm rot="5400000">
            <a:off x="8582347" y="2851934"/>
            <a:ext cx="965771" cy="80138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DC643623-DF3C-74E7-1316-0C9AF76ACB66}"/>
              </a:ext>
            </a:extLst>
          </p:cNvPr>
          <p:cNvSpPr/>
          <p:nvPr/>
        </p:nvSpPr>
        <p:spPr>
          <a:xfrm>
            <a:off x="7953912" y="3969247"/>
            <a:ext cx="2229492" cy="19315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Future climate projections</a:t>
            </a:r>
          </a:p>
        </p:txBody>
      </p:sp>
    </p:spTree>
    <p:extLst>
      <p:ext uri="{BB962C8B-B14F-4D97-AF65-F5344CB8AC3E}">
        <p14:creationId xmlns:p14="http://schemas.microsoft.com/office/powerpoint/2010/main" val="10827522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3B48-2109-3EDD-A166-1307CC97762C}"/>
              </a:ext>
            </a:extLst>
          </p:cNvPr>
          <p:cNvSpPr>
            <a:spLocks noGrp="1"/>
          </p:cNvSpPr>
          <p:nvPr>
            <p:ph type="title"/>
          </p:nvPr>
        </p:nvSpPr>
        <p:spPr/>
        <p:txBody>
          <a:bodyPr/>
          <a:lstStyle/>
          <a:p>
            <a:r>
              <a:rPr lang="en-GB" dirty="0"/>
              <a:t>What are these predictions? What is uncertainty?</a:t>
            </a:r>
          </a:p>
        </p:txBody>
      </p:sp>
      <p:pic>
        <p:nvPicPr>
          <p:cNvPr id="4" name="Picture 3">
            <a:extLst>
              <a:ext uri="{FF2B5EF4-FFF2-40B4-BE49-F238E27FC236}">
                <a16:creationId xmlns:a16="http://schemas.microsoft.com/office/drawing/2014/main" id="{0DFFEBAA-F5FE-4D6A-9AB5-227170AD6D38}"/>
              </a:ext>
            </a:extLst>
          </p:cNvPr>
          <p:cNvPicPr>
            <a:picLocks noChangeAspect="1"/>
          </p:cNvPicPr>
          <p:nvPr/>
        </p:nvPicPr>
        <p:blipFill>
          <a:blip r:embed="rId2"/>
          <a:stretch>
            <a:fillRect/>
          </a:stretch>
        </p:blipFill>
        <p:spPr>
          <a:xfrm>
            <a:off x="2876170" y="1690688"/>
            <a:ext cx="5934776" cy="4531644"/>
          </a:xfrm>
          <a:prstGeom prst="rect">
            <a:avLst/>
          </a:prstGeom>
        </p:spPr>
      </p:pic>
    </p:spTree>
    <p:extLst>
      <p:ext uri="{BB962C8B-B14F-4D97-AF65-F5344CB8AC3E}">
        <p14:creationId xmlns:p14="http://schemas.microsoft.com/office/powerpoint/2010/main" val="3098370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55671054-AE97-3111-71B7-7DE81F8B8BBB}"/>
              </a:ext>
            </a:extLst>
          </p:cNvPr>
          <p:cNvSpPr/>
          <p:nvPr/>
        </p:nvSpPr>
        <p:spPr>
          <a:xfrm>
            <a:off x="1875019" y="1240574"/>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Climate fundamentals</a:t>
            </a:r>
          </a:p>
        </p:txBody>
      </p:sp>
      <p:sp>
        <p:nvSpPr>
          <p:cNvPr id="8" name="TextBox 7">
            <a:extLst>
              <a:ext uri="{FF2B5EF4-FFF2-40B4-BE49-F238E27FC236}">
                <a16:creationId xmlns:a16="http://schemas.microsoft.com/office/drawing/2014/main" id="{477FD85C-9369-113A-E34B-AFBA59459944}"/>
              </a:ext>
            </a:extLst>
          </p:cNvPr>
          <p:cNvSpPr txBox="1"/>
          <p:nvPr/>
        </p:nvSpPr>
        <p:spPr>
          <a:xfrm>
            <a:off x="-3041497" y="-610935"/>
            <a:ext cx="49177" cy="1938992"/>
          </a:xfrm>
          <a:prstGeom prst="rect">
            <a:avLst/>
          </a:prstGeom>
          <a:noFill/>
        </p:spPr>
        <p:txBody>
          <a:bodyPr wrap="square" rtlCol="0">
            <a:spAutoFit/>
          </a:bodyPr>
          <a:lstStyle/>
          <a:p>
            <a:r>
              <a:rPr lang="en-US" sz="1200" dirty="0"/>
              <a:t>Atmosphere</a:t>
            </a:r>
            <a:endParaRPr lang="en-US" dirty="0"/>
          </a:p>
        </p:txBody>
      </p:sp>
      <p:pic>
        <p:nvPicPr>
          <p:cNvPr id="3074" name="Picture 2" descr="Spectacular cirrus clouds over Algeria | EUMETSAT">
            <a:extLst>
              <a:ext uri="{FF2B5EF4-FFF2-40B4-BE49-F238E27FC236}">
                <a16:creationId xmlns:a16="http://schemas.microsoft.com/office/drawing/2014/main" id="{B9532B7D-77C1-7BF9-2753-D25D78AE5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0599" y="1784859"/>
            <a:ext cx="1141791" cy="6422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C956250-0F46-6513-34AE-AD776DFB9BCB}"/>
              </a:ext>
            </a:extLst>
          </p:cNvPr>
          <p:cNvSpPr txBox="1"/>
          <p:nvPr/>
        </p:nvSpPr>
        <p:spPr>
          <a:xfrm>
            <a:off x="2569437" y="1784859"/>
            <a:ext cx="952953" cy="276999"/>
          </a:xfrm>
          <a:prstGeom prst="rect">
            <a:avLst/>
          </a:prstGeom>
          <a:noFill/>
        </p:spPr>
        <p:txBody>
          <a:bodyPr wrap="none" rtlCol="0">
            <a:spAutoFit/>
          </a:bodyPr>
          <a:lstStyle/>
          <a:p>
            <a:r>
              <a:rPr lang="en-US" sz="1200" dirty="0"/>
              <a:t>Atmosphere</a:t>
            </a:r>
            <a:endParaRPr lang="en-US" dirty="0"/>
          </a:p>
        </p:txBody>
      </p:sp>
      <p:pic>
        <p:nvPicPr>
          <p:cNvPr id="3076" name="Picture 4" descr="Visiting Brazil's Amazon rainforest | CN Traveller">
            <a:extLst>
              <a:ext uri="{FF2B5EF4-FFF2-40B4-BE49-F238E27FC236}">
                <a16:creationId xmlns:a16="http://schemas.microsoft.com/office/drawing/2014/main" id="{79071D02-F7DC-9A21-7A81-9CE08B477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37" y="2311700"/>
            <a:ext cx="1141791" cy="6422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7894046-E154-78E7-88B5-5587ACB30F52}"/>
              </a:ext>
            </a:extLst>
          </p:cNvPr>
          <p:cNvSpPr txBox="1"/>
          <p:nvPr/>
        </p:nvSpPr>
        <p:spPr>
          <a:xfrm>
            <a:off x="3522389" y="2034701"/>
            <a:ext cx="942887" cy="253916"/>
          </a:xfrm>
          <a:prstGeom prst="rect">
            <a:avLst/>
          </a:prstGeom>
          <a:noFill/>
        </p:spPr>
        <p:txBody>
          <a:bodyPr wrap="none" rtlCol="0">
            <a:spAutoFit/>
          </a:bodyPr>
          <a:lstStyle/>
          <a:p>
            <a:r>
              <a:rPr lang="en-US" sz="1050" dirty="0"/>
              <a:t>Global C cycle</a:t>
            </a:r>
          </a:p>
        </p:txBody>
      </p:sp>
      <p:pic>
        <p:nvPicPr>
          <p:cNvPr id="3078" name="Picture 6" descr="What is World Ocean Day and why is it important? | World Economic Forum">
            <a:extLst>
              <a:ext uri="{FF2B5EF4-FFF2-40B4-BE49-F238E27FC236}">
                <a16:creationId xmlns:a16="http://schemas.microsoft.com/office/drawing/2014/main" id="{F07441AA-DDD7-F28D-828F-760E559D3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228" y="2288617"/>
            <a:ext cx="751114" cy="563336"/>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a:extLst>
              <a:ext uri="{FF2B5EF4-FFF2-40B4-BE49-F238E27FC236}">
                <a16:creationId xmlns:a16="http://schemas.microsoft.com/office/drawing/2014/main" id="{BD63DC91-2489-17AF-1AE7-09A3A064A589}"/>
              </a:ext>
            </a:extLst>
          </p:cNvPr>
          <p:cNvSpPr/>
          <p:nvPr/>
        </p:nvSpPr>
        <p:spPr>
          <a:xfrm>
            <a:off x="5584780" y="1343988"/>
            <a:ext cx="3287486" cy="2100943"/>
          </a:xfrm>
          <a:prstGeom prst="roundRect">
            <a:avLst/>
          </a:prstGeom>
          <a:noFill/>
          <a:ln w="539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D6C432FA-D36E-E438-8AEE-4B3C1E0E35AF}"/>
              </a:ext>
            </a:extLst>
          </p:cNvPr>
          <p:cNvSpPr/>
          <p:nvPr/>
        </p:nvSpPr>
        <p:spPr>
          <a:xfrm>
            <a:off x="5835152" y="1513114"/>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Predicting climate</a:t>
            </a:r>
          </a:p>
        </p:txBody>
      </p:sp>
      <p:sp>
        <p:nvSpPr>
          <p:cNvPr id="13" name="Rounded Rectangle 12">
            <a:extLst>
              <a:ext uri="{FF2B5EF4-FFF2-40B4-BE49-F238E27FC236}">
                <a16:creationId xmlns:a16="http://schemas.microsoft.com/office/drawing/2014/main" id="{668562AB-4FB4-1C3E-FE3E-0764E268A817}"/>
              </a:ext>
            </a:extLst>
          </p:cNvPr>
          <p:cNvSpPr/>
          <p:nvPr/>
        </p:nvSpPr>
        <p:spPr>
          <a:xfrm>
            <a:off x="1624647" y="1099645"/>
            <a:ext cx="3287486" cy="2100943"/>
          </a:xfrm>
          <a:prstGeom prst="roundRect">
            <a:avLst/>
          </a:prstGeom>
          <a:noFill/>
          <a:ln w="539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80" name="Picture 8" descr="Climate change 2021: the physical science basis (AR6) | PreventionWeb">
            <a:extLst>
              <a:ext uri="{FF2B5EF4-FFF2-40B4-BE49-F238E27FC236}">
                <a16:creationId xmlns:a16="http://schemas.microsoft.com/office/drawing/2014/main" id="{99A6EEE7-BCED-8D76-51DC-C9741F3CB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6923" y="2034701"/>
            <a:ext cx="840800" cy="11217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097A9F3-D812-3F80-F78E-18C9332EF9F8}"/>
              </a:ext>
            </a:extLst>
          </p:cNvPr>
          <p:cNvSpPr txBox="1"/>
          <p:nvPr/>
        </p:nvSpPr>
        <p:spPr>
          <a:xfrm>
            <a:off x="6697723" y="2011618"/>
            <a:ext cx="895951" cy="276999"/>
          </a:xfrm>
          <a:prstGeom prst="rect">
            <a:avLst/>
          </a:prstGeom>
          <a:noFill/>
        </p:spPr>
        <p:txBody>
          <a:bodyPr wrap="none" rtlCol="0">
            <a:spAutoFit/>
          </a:bodyPr>
          <a:lstStyle/>
          <a:p>
            <a:r>
              <a:rPr lang="en-US" sz="1200" dirty="0"/>
              <a:t>IPCC report</a:t>
            </a:r>
            <a:endParaRPr lang="en-US" dirty="0"/>
          </a:p>
        </p:txBody>
      </p:sp>
      <p:sp>
        <p:nvSpPr>
          <p:cNvPr id="15" name="TextBox 14">
            <a:extLst>
              <a:ext uri="{FF2B5EF4-FFF2-40B4-BE49-F238E27FC236}">
                <a16:creationId xmlns:a16="http://schemas.microsoft.com/office/drawing/2014/main" id="{ADC22D5F-7349-97BB-77CD-F6BEE10DB5D0}"/>
              </a:ext>
            </a:extLst>
          </p:cNvPr>
          <p:cNvSpPr txBox="1"/>
          <p:nvPr/>
        </p:nvSpPr>
        <p:spPr>
          <a:xfrm>
            <a:off x="7274285" y="2311700"/>
            <a:ext cx="1479379" cy="276999"/>
          </a:xfrm>
          <a:prstGeom prst="rect">
            <a:avLst/>
          </a:prstGeom>
          <a:noFill/>
        </p:spPr>
        <p:txBody>
          <a:bodyPr wrap="none" rtlCol="0">
            <a:spAutoFit/>
          </a:bodyPr>
          <a:lstStyle/>
          <a:p>
            <a:r>
              <a:rPr lang="en-US" sz="1200" dirty="0"/>
              <a:t>Earth system models</a:t>
            </a:r>
            <a:endParaRPr lang="en-US" dirty="0"/>
          </a:p>
        </p:txBody>
      </p:sp>
      <p:sp>
        <p:nvSpPr>
          <p:cNvPr id="16" name="Rounded Rectangle 15">
            <a:extLst>
              <a:ext uri="{FF2B5EF4-FFF2-40B4-BE49-F238E27FC236}">
                <a16:creationId xmlns:a16="http://schemas.microsoft.com/office/drawing/2014/main" id="{FF9E6942-B46D-6F94-4B7A-32160B296059}"/>
              </a:ext>
            </a:extLst>
          </p:cNvPr>
          <p:cNvSpPr/>
          <p:nvPr/>
        </p:nvSpPr>
        <p:spPr>
          <a:xfrm>
            <a:off x="2547666" y="4081746"/>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Climate impacts</a:t>
            </a:r>
          </a:p>
        </p:txBody>
      </p:sp>
      <p:sp>
        <p:nvSpPr>
          <p:cNvPr id="17" name="Rounded Rectangle 16">
            <a:extLst>
              <a:ext uri="{FF2B5EF4-FFF2-40B4-BE49-F238E27FC236}">
                <a16:creationId xmlns:a16="http://schemas.microsoft.com/office/drawing/2014/main" id="{9F220B65-A0E0-6B33-0171-9C165D9619A8}"/>
              </a:ext>
            </a:extLst>
          </p:cNvPr>
          <p:cNvSpPr/>
          <p:nvPr/>
        </p:nvSpPr>
        <p:spPr>
          <a:xfrm>
            <a:off x="2308180" y="3896689"/>
            <a:ext cx="3287486" cy="2100943"/>
          </a:xfrm>
          <a:prstGeom prst="roundRect">
            <a:avLst/>
          </a:prstGeom>
          <a:noFill/>
          <a:ln w="539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82" name="Picture 10">
            <a:extLst>
              <a:ext uri="{FF2B5EF4-FFF2-40B4-BE49-F238E27FC236}">
                <a16:creationId xmlns:a16="http://schemas.microsoft.com/office/drawing/2014/main" id="{BE120946-1EE2-9E96-AE9A-8E587B9C5A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1140" y="4525129"/>
            <a:ext cx="1259750" cy="8759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28431E2A-C121-B49C-8FFC-7BB2627E71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7849" y="5285982"/>
            <a:ext cx="1848985" cy="57972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C318C9F-0711-2112-7FCA-B0036670C9B6}"/>
              </a:ext>
            </a:extLst>
          </p:cNvPr>
          <p:cNvSpPr txBox="1"/>
          <p:nvPr/>
        </p:nvSpPr>
        <p:spPr>
          <a:xfrm>
            <a:off x="3774866" y="4567415"/>
            <a:ext cx="1035861" cy="253916"/>
          </a:xfrm>
          <a:prstGeom prst="rect">
            <a:avLst/>
          </a:prstGeom>
          <a:noFill/>
        </p:spPr>
        <p:txBody>
          <a:bodyPr wrap="none" rtlCol="0">
            <a:spAutoFit/>
          </a:bodyPr>
          <a:lstStyle/>
          <a:p>
            <a:r>
              <a:rPr lang="en-US" sz="1050" dirty="0"/>
              <a:t>Extreme events</a:t>
            </a:r>
          </a:p>
        </p:txBody>
      </p:sp>
      <p:sp>
        <p:nvSpPr>
          <p:cNvPr id="19" name="TextBox 18">
            <a:extLst>
              <a:ext uri="{FF2B5EF4-FFF2-40B4-BE49-F238E27FC236}">
                <a16:creationId xmlns:a16="http://schemas.microsoft.com/office/drawing/2014/main" id="{7331F0B1-45EB-7EF0-C69E-5EB7034D10E6}"/>
              </a:ext>
            </a:extLst>
          </p:cNvPr>
          <p:cNvSpPr txBox="1"/>
          <p:nvPr/>
        </p:nvSpPr>
        <p:spPr>
          <a:xfrm>
            <a:off x="3957533" y="5027097"/>
            <a:ext cx="1124026" cy="253916"/>
          </a:xfrm>
          <a:prstGeom prst="rect">
            <a:avLst/>
          </a:prstGeom>
          <a:noFill/>
        </p:spPr>
        <p:txBody>
          <a:bodyPr wrap="none" rtlCol="0">
            <a:spAutoFit/>
          </a:bodyPr>
          <a:lstStyle/>
          <a:p>
            <a:r>
              <a:rPr lang="en-US" sz="1050" dirty="0"/>
              <a:t>Sea ice, ice caps,</a:t>
            </a:r>
          </a:p>
        </p:txBody>
      </p:sp>
      <p:sp>
        <p:nvSpPr>
          <p:cNvPr id="20" name="TextBox 19">
            <a:extLst>
              <a:ext uri="{FF2B5EF4-FFF2-40B4-BE49-F238E27FC236}">
                <a16:creationId xmlns:a16="http://schemas.microsoft.com/office/drawing/2014/main" id="{BBE8E163-4F6F-F7D3-F738-48A6B1CE669B}"/>
              </a:ext>
            </a:extLst>
          </p:cNvPr>
          <p:cNvSpPr txBox="1"/>
          <p:nvPr/>
        </p:nvSpPr>
        <p:spPr>
          <a:xfrm>
            <a:off x="4451575" y="4778598"/>
            <a:ext cx="957313" cy="253916"/>
          </a:xfrm>
          <a:prstGeom prst="rect">
            <a:avLst/>
          </a:prstGeom>
          <a:noFill/>
        </p:spPr>
        <p:txBody>
          <a:bodyPr wrap="none" rtlCol="0">
            <a:spAutoFit/>
          </a:bodyPr>
          <a:lstStyle/>
          <a:p>
            <a:r>
              <a:rPr lang="en-US" sz="1050" dirty="0"/>
              <a:t>Tipping points</a:t>
            </a:r>
          </a:p>
        </p:txBody>
      </p:sp>
      <p:pic>
        <p:nvPicPr>
          <p:cNvPr id="3086" name="Picture 14">
            <a:extLst>
              <a:ext uri="{FF2B5EF4-FFF2-40B4-BE49-F238E27FC236}">
                <a16:creationId xmlns:a16="http://schemas.microsoft.com/office/drawing/2014/main" id="{0FA867B7-7235-48BB-E45A-F86CE1D8D8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3734" y="2517021"/>
            <a:ext cx="1033272" cy="873871"/>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C399815A-C2A4-92D7-ABFA-C4A9EFC635EF}"/>
              </a:ext>
            </a:extLst>
          </p:cNvPr>
          <p:cNvSpPr/>
          <p:nvPr/>
        </p:nvSpPr>
        <p:spPr>
          <a:xfrm>
            <a:off x="6335486" y="4415598"/>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Climate solutions</a:t>
            </a:r>
          </a:p>
        </p:txBody>
      </p:sp>
      <p:sp>
        <p:nvSpPr>
          <p:cNvPr id="22" name="Rounded Rectangle 21">
            <a:extLst>
              <a:ext uri="{FF2B5EF4-FFF2-40B4-BE49-F238E27FC236}">
                <a16:creationId xmlns:a16="http://schemas.microsoft.com/office/drawing/2014/main" id="{9D6A03AC-A15D-F2BA-11D8-A8B099F887C8}"/>
              </a:ext>
            </a:extLst>
          </p:cNvPr>
          <p:cNvSpPr/>
          <p:nvPr/>
        </p:nvSpPr>
        <p:spPr>
          <a:xfrm>
            <a:off x="6096000" y="4230541"/>
            <a:ext cx="3287486" cy="2100943"/>
          </a:xfrm>
          <a:prstGeom prst="roundRect">
            <a:avLst/>
          </a:prstGeom>
          <a:noFill/>
          <a:ln w="539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88" name="Picture 16">
            <a:extLst>
              <a:ext uri="{FF2B5EF4-FFF2-40B4-BE49-F238E27FC236}">
                <a16:creationId xmlns:a16="http://schemas.microsoft.com/office/drawing/2014/main" id="{56C6A088-8AC3-1800-C202-FAF5223B0C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35856" y="4947160"/>
            <a:ext cx="1286373" cy="86010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D460D26-EBAE-7E56-C36F-EDB3A19AA81B}"/>
              </a:ext>
            </a:extLst>
          </p:cNvPr>
          <p:cNvSpPr txBox="1"/>
          <p:nvPr/>
        </p:nvSpPr>
        <p:spPr>
          <a:xfrm>
            <a:off x="6282096" y="4947160"/>
            <a:ext cx="559769" cy="253916"/>
          </a:xfrm>
          <a:prstGeom prst="rect">
            <a:avLst/>
          </a:prstGeom>
          <a:noFill/>
        </p:spPr>
        <p:txBody>
          <a:bodyPr wrap="none" rtlCol="0">
            <a:spAutoFit/>
          </a:bodyPr>
          <a:lstStyle/>
          <a:p>
            <a:r>
              <a:rPr lang="en-US" sz="1050" dirty="0"/>
              <a:t>Energy</a:t>
            </a:r>
          </a:p>
        </p:txBody>
      </p:sp>
      <p:sp>
        <p:nvSpPr>
          <p:cNvPr id="24" name="TextBox 23">
            <a:extLst>
              <a:ext uri="{FF2B5EF4-FFF2-40B4-BE49-F238E27FC236}">
                <a16:creationId xmlns:a16="http://schemas.microsoft.com/office/drawing/2014/main" id="{89CC4FCA-8CB5-8EAA-733C-4433394A8D3A}"/>
              </a:ext>
            </a:extLst>
          </p:cNvPr>
          <p:cNvSpPr txBox="1"/>
          <p:nvPr/>
        </p:nvSpPr>
        <p:spPr>
          <a:xfrm>
            <a:off x="6749866" y="5192023"/>
            <a:ext cx="750526" cy="253916"/>
          </a:xfrm>
          <a:prstGeom prst="rect">
            <a:avLst/>
          </a:prstGeom>
          <a:noFill/>
        </p:spPr>
        <p:txBody>
          <a:bodyPr wrap="none" rtlCol="0">
            <a:spAutoFit/>
          </a:bodyPr>
          <a:lstStyle/>
          <a:p>
            <a:r>
              <a:rPr lang="en-US" sz="1050" dirty="0"/>
              <a:t>Mitigation</a:t>
            </a:r>
          </a:p>
        </p:txBody>
      </p:sp>
      <p:sp>
        <p:nvSpPr>
          <p:cNvPr id="25" name="TextBox 24">
            <a:extLst>
              <a:ext uri="{FF2B5EF4-FFF2-40B4-BE49-F238E27FC236}">
                <a16:creationId xmlns:a16="http://schemas.microsoft.com/office/drawing/2014/main" id="{A56B4E36-EE6E-A963-66AD-B04A7D361143}"/>
              </a:ext>
            </a:extLst>
          </p:cNvPr>
          <p:cNvSpPr txBox="1"/>
          <p:nvPr/>
        </p:nvSpPr>
        <p:spPr>
          <a:xfrm>
            <a:off x="6316972" y="5581168"/>
            <a:ext cx="1455848" cy="253916"/>
          </a:xfrm>
          <a:prstGeom prst="rect">
            <a:avLst/>
          </a:prstGeom>
          <a:noFill/>
        </p:spPr>
        <p:txBody>
          <a:bodyPr wrap="none" rtlCol="0">
            <a:spAutoFit/>
          </a:bodyPr>
          <a:lstStyle/>
          <a:p>
            <a:r>
              <a:rPr lang="en-US" sz="1050" dirty="0"/>
              <a:t>Nature-based solutions</a:t>
            </a:r>
          </a:p>
        </p:txBody>
      </p:sp>
      <p:sp>
        <p:nvSpPr>
          <p:cNvPr id="2" name="Footer Placeholder 1">
            <a:extLst>
              <a:ext uri="{FF2B5EF4-FFF2-40B4-BE49-F238E27FC236}">
                <a16:creationId xmlns:a16="http://schemas.microsoft.com/office/drawing/2014/main" id="{F3727252-7EC0-A804-6639-8DDC9695E718}"/>
              </a:ext>
            </a:extLst>
          </p:cNvPr>
          <p:cNvSpPr>
            <a:spLocks noGrp="1"/>
          </p:cNvSpPr>
          <p:nvPr>
            <p:ph type="ftr" sz="quarter" idx="11"/>
          </p:nvPr>
        </p:nvSpPr>
        <p:spPr/>
        <p:txBody>
          <a:bodyPr/>
          <a:lstStyle/>
          <a:p>
            <a:r>
              <a:rPr lang="en-US"/>
              <a:t>ESU22001</a:t>
            </a:r>
          </a:p>
        </p:txBody>
      </p:sp>
      <p:sp>
        <p:nvSpPr>
          <p:cNvPr id="3" name="Slide Number Placeholder 2">
            <a:extLst>
              <a:ext uri="{FF2B5EF4-FFF2-40B4-BE49-F238E27FC236}">
                <a16:creationId xmlns:a16="http://schemas.microsoft.com/office/drawing/2014/main" id="{B1A7490A-E76B-606C-A92E-C4BD65005F65}"/>
              </a:ext>
            </a:extLst>
          </p:cNvPr>
          <p:cNvSpPr>
            <a:spLocks noGrp="1"/>
          </p:cNvSpPr>
          <p:nvPr>
            <p:ph type="sldNum" sz="quarter" idx="12"/>
          </p:nvPr>
        </p:nvSpPr>
        <p:spPr/>
        <p:txBody>
          <a:bodyPr/>
          <a:lstStyle/>
          <a:p>
            <a:fld id="{330EA680-D336-4FF7-8B7A-9848BB0A1C32}" type="slidenum">
              <a:rPr lang="en-US" smtClean="0"/>
              <a:t>41</a:t>
            </a:fld>
            <a:endParaRPr lang="en-US"/>
          </a:p>
        </p:txBody>
      </p:sp>
    </p:spTree>
    <p:extLst>
      <p:ext uri="{BB962C8B-B14F-4D97-AF65-F5344CB8AC3E}">
        <p14:creationId xmlns:p14="http://schemas.microsoft.com/office/powerpoint/2010/main" val="1192522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07790-DCBB-12CA-0346-35C24385A8FC}"/>
              </a:ext>
            </a:extLst>
          </p:cNvPr>
          <p:cNvSpPr>
            <a:spLocks noGrp="1"/>
          </p:cNvSpPr>
          <p:nvPr>
            <p:ph type="title"/>
          </p:nvPr>
        </p:nvSpPr>
        <p:spPr/>
        <p:txBody>
          <a:bodyPr/>
          <a:lstStyle/>
          <a:p>
            <a:r>
              <a:rPr lang="en-GB" dirty="0"/>
              <a:t>Why do we need climate projections?</a:t>
            </a:r>
          </a:p>
        </p:txBody>
      </p:sp>
      <p:pic>
        <p:nvPicPr>
          <p:cNvPr id="1026" name="Picture 2" descr="Fossil fuel CO2 emissions up by 29 percent since 2000">
            <a:extLst>
              <a:ext uri="{FF2B5EF4-FFF2-40B4-BE49-F238E27FC236}">
                <a16:creationId xmlns:a16="http://schemas.microsoft.com/office/drawing/2014/main" id="{D0BC0775-4CF6-B19C-0864-ADB95C9BD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7319" y="2050436"/>
            <a:ext cx="2540000" cy="1689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E36E869-5923-D6DB-C251-9F2BCCD2BCE2}"/>
              </a:ext>
            </a:extLst>
          </p:cNvPr>
          <p:cNvSpPr txBox="1"/>
          <p:nvPr/>
        </p:nvSpPr>
        <p:spPr>
          <a:xfrm>
            <a:off x="3955089" y="3847012"/>
            <a:ext cx="1151277" cy="369332"/>
          </a:xfrm>
          <a:prstGeom prst="rect">
            <a:avLst/>
          </a:prstGeom>
          <a:noFill/>
        </p:spPr>
        <p:txBody>
          <a:bodyPr wrap="none" rtlCol="0">
            <a:spAutoFit/>
          </a:bodyPr>
          <a:lstStyle/>
          <a:p>
            <a:r>
              <a:rPr lang="en-GB" dirty="0"/>
              <a:t>Mitigation</a:t>
            </a:r>
          </a:p>
        </p:txBody>
      </p:sp>
      <p:pic>
        <p:nvPicPr>
          <p:cNvPr id="1032" name="Picture 8" descr="Thames Barrier's extraordinary year prompts government to reconsider long  term flood plans - Carbon Brief">
            <a:extLst>
              <a:ext uri="{FF2B5EF4-FFF2-40B4-BE49-F238E27FC236}">
                <a16:creationId xmlns:a16="http://schemas.microsoft.com/office/drawing/2014/main" id="{E49301D0-9461-CE9A-610D-55EDC98EC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7647" y="1938882"/>
            <a:ext cx="2834821" cy="18864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B0BC46-9D44-6C15-E10A-854FF293224F}"/>
              </a:ext>
            </a:extLst>
          </p:cNvPr>
          <p:cNvSpPr txBox="1"/>
          <p:nvPr/>
        </p:nvSpPr>
        <p:spPr>
          <a:xfrm>
            <a:off x="7085635" y="3847012"/>
            <a:ext cx="1227067" cy="369332"/>
          </a:xfrm>
          <a:prstGeom prst="rect">
            <a:avLst/>
          </a:prstGeom>
          <a:noFill/>
        </p:spPr>
        <p:txBody>
          <a:bodyPr wrap="none" rtlCol="0">
            <a:spAutoFit/>
          </a:bodyPr>
          <a:lstStyle/>
          <a:p>
            <a:r>
              <a:rPr lang="en-GB" dirty="0"/>
              <a:t>Adaptation</a:t>
            </a:r>
          </a:p>
        </p:txBody>
      </p:sp>
      <p:sp>
        <p:nvSpPr>
          <p:cNvPr id="5" name="TextBox 4">
            <a:extLst>
              <a:ext uri="{FF2B5EF4-FFF2-40B4-BE49-F238E27FC236}">
                <a16:creationId xmlns:a16="http://schemas.microsoft.com/office/drawing/2014/main" id="{04F644CA-4534-B408-78B5-9D6C13CF7568}"/>
              </a:ext>
            </a:extLst>
          </p:cNvPr>
          <p:cNvSpPr txBox="1"/>
          <p:nvPr/>
        </p:nvSpPr>
        <p:spPr>
          <a:xfrm>
            <a:off x="873074" y="5283853"/>
            <a:ext cx="10689145" cy="523220"/>
          </a:xfrm>
          <a:prstGeom prst="rect">
            <a:avLst/>
          </a:prstGeom>
          <a:noFill/>
        </p:spPr>
        <p:txBody>
          <a:bodyPr wrap="none" rtlCol="0">
            <a:spAutoFit/>
          </a:bodyPr>
          <a:lstStyle/>
          <a:p>
            <a:r>
              <a:rPr lang="en-GB" sz="2800" dirty="0">
                <a:latin typeface="Georgia" panose="02040502050405020303" pitchFamily="18" charset="0"/>
              </a:rPr>
              <a:t>Quantitative information about future climate for decision making</a:t>
            </a:r>
          </a:p>
        </p:txBody>
      </p:sp>
    </p:spTree>
    <p:extLst>
      <p:ext uri="{BB962C8B-B14F-4D97-AF65-F5344CB8AC3E}">
        <p14:creationId xmlns:p14="http://schemas.microsoft.com/office/powerpoint/2010/main" val="2831797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03110D0-FB04-6200-67D3-D3676127EB78}"/>
              </a:ext>
            </a:extLst>
          </p:cNvPr>
          <p:cNvSpPr/>
          <p:nvPr/>
        </p:nvSpPr>
        <p:spPr>
          <a:xfrm>
            <a:off x="750014" y="462338"/>
            <a:ext cx="2229492" cy="19315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Knowledge of how the Earth system works</a:t>
            </a:r>
          </a:p>
        </p:txBody>
      </p:sp>
      <p:sp>
        <p:nvSpPr>
          <p:cNvPr id="3" name="Right Arrow 2">
            <a:extLst>
              <a:ext uri="{FF2B5EF4-FFF2-40B4-BE49-F238E27FC236}">
                <a16:creationId xmlns:a16="http://schemas.microsoft.com/office/drawing/2014/main" id="{45160A41-DD5A-6588-0062-8442A4F9F9FA}"/>
              </a:ext>
            </a:extLst>
          </p:cNvPr>
          <p:cNvSpPr/>
          <p:nvPr/>
        </p:nvSpPr>
        <p:spPr>
          <a:xfrm>
            <a:off x="3215812" y="1096766"/>
            <a:ext cx="965771" cy="80138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0BB423B6-DB55-A67F-D468-EC13692D6399}"/>
              </a:ext>
            </a:extLst>
          </p:cNvPr>
          <p:cNvSpPr/>
          <p:nvPr/>
        </p:nvSpPr>
        <p:spPr>
          <a:xfrm>
            <a:off x="4282612" y="462338"/>
            <a:ext cx="2229492" cy="19315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Earth System Models</a:t>
            </a:r>
          </a:p>
        </p:txBody>
      </p:sp>
      <p:sp>
        <p:nvSpPr>
          <p:cNvPr id="5" name="Right Arrow 4">
            <a:extLst>
              <a:ext uri="{FF2B5EF4-FFF2-40B4-BE49-F238E27FC236}">
                <a16:creationId xmlns:a16="http://schemas.microsoft.com/office/drawing/2014/main" id="{725945AD-B8C4-2470-A6B3-021C33AA646F}"/>
              </a:ext>
            </a:extLst>
          </p:cNvPr>
          <p:cNvSpPr/>
          <p:nvPr/>
        </p:nvSpPr>
        <p:spPr>
          <a:xfrm>
            <a:off x="6748410" y="1096765"/>
            <a:ext cx="965771" cy="80138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4770896C-897A-90F7-A737-203DBAEDD36E}"/>
              </a:ext>
            </a:extLst>
          </p:cNvPr>
          <p:cNvSpPr/>
          <p:nvPr/>
        </p:nvSpPr>
        <p:spPr>
          <a:xfrm>
            <a:off x="7950487" y="604464"/>
            <a:ext cx="2229492" cy="19315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IPCC synthesis</a:t>
            </a:r>
          </a:p>
        </p:txBody>
      </p:sp>
      <p:sp>
        <p:nvSpPr>
          <p:cNvPr id="7" name="Right Arrow 6">
            <a:extLst>
              <a:ext uri="{FF2B5EF4-FFF2-40B4-BE49-F238E27FC236}">
                <a16:creationId xmlns:a16="http://schemas.microsoft.com/office/drawing/2014/main" id="{4CDC9F77-6D6E-6547-E6B1-28F57F6BB47A}"/>
              </a:ext>
            </a:extLst>
          </p:cNvPr>
          <p:cNvSpPr/>
          <p:nvPr/>
        </p:nvSpPr>
        <p:spPr>
          <a:xfrm rot="5400000">
            <a:off x="8582347" y="2851934"/>
            <a:ext cx="965771" cy="80138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DC643623-DF3C-74E7-1316-0C9AF76ACB66}"/>
              </a:ext>
            </a:extLst>
          </p:cNvPr>
          <p:cNvSpPr/>
          <p:nvPr/>
        </p:nvSpPr>
        <p:spPr>
          <a:xfrm>
            <a:off x="7953912" y="3969247"/>
            <a:ext cx="2229492" cy="19315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Future climate projections</a:t>
            </a:r>
          </a:p>
        </p:txBody>
      </p:sp>
    </p:spTree>
    <p:extLst>
      <p:ext uri="{BB962C8B-B14F-4D97-AF65-F5344CB8AC3E}">
        <p14:creationId xmlns:p14="http://schemas.microsoft.com/office/powerpoint/2010/main" val="4004143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5262-811A-A407-2D2D-5CBE5F24F0F0}"/>
              </a:ext>
            </a:extLst>
          </p:cNvPr>
          <p:cNvSpPr>
            <a:spLocks noGrp="1"/>
          </p:cNvSpPr>
          <p:nvPr>
            <p:ph type="title"/>
          </p:nvPr>
        </p:nvSpPr>
        <p:spPr/>
        <p:txBody>
          <a:bodyPr/>
          <a:lstStyle/>
          <a:p>
            <a:r>
              <a:rPr lang="en-GB" dirty="0"/>
              <a:t>What is the IPCC?</a:t>
            </a:r>
          </a:p>
        </p:txBody>
      </p:sp>
      <p:sp>
        <p:nvSpPr>
          <p:cNvPr id="3" name="TextBox 2">
            <a:extLst>
              <a:ext uri="{FF2B5EF4-FFF2-40B4-BE49-F238E27FC236}">
                <a16:creationId xmlns:a16="http://schemas.microsoft.com/office/drawing/2014/main" id="{B800EBAA-4D1D-F4A3-9B94-83FBF59E5071}"/>
              </a:ext>
            </a:extLst>
          </p:cNvPr>
          <p:cNvSpPr txBox="1"/>
          <p:nvPr/>
        </p:nvSpPr>
        <p:spPr>
          <a:xfrm>
            <a:off x="838200" y="3061700"/>
            <a:ext cx="6143946" cy="2554545"/>
          </a:xfrm>
          <a:prstGeom prst="rect">
            <a:avLst/>
          </a:prstGeom>
          <a:noFill/>
        </p:spPr>
        <p:txBody>
          <a:bodyPr wrap="square" rtlCol="0">
            <a:spAutoFit/>
          </a:bodyPr>
          <a:lstStyle/>
          <a:p>
            <a:pPr algn="ctr"/>
            <a:r>
              <a:rPr lang="en-GB" sz="3200" dirty="0">
                <a:latin typeface="Georgia" panose="02040502050405020303" pitchFamily="18" charset="0"/>
              </a:rPr>
              <a:t>The Intergovernmental Panel on Climate Change (IPCC) is the United Nations body for assessing the science related to climate change.</a:t>
            </a:r>
          </a:p>
        </p:txBody>
      </p:sp>
      <p:pic>
        <p:nvPicPr>
          <p:cNvPr id="2050" name="Picture 2" descr="Intergovernmental Panel on Climate Change - Wikipedia">
            <a:extLst>
              <a:ext uri="{FF2B5EF4-FFF2-40B4-BE49-F238E27FC236}">
                <a16:creationId xmlns:a16="http://schemas.microsoft.com/office/drawing/2014/main" id="{5884F5EC-FC18-473A-ED3E-390F3F167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6050" y="1321924"/>
            <a:ext cx="3860291" cy="210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013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80A4F-FF93-DE24-3F21-FAC69B1B369B}"/>
              </a:ext>
            </a:extLst>
          </p:cNvPr>
          <p:cNvSpPr>
            <a:spLocks noGrp="1"/>
          </p:cNvSpPr>
          <p:nvPr>
            <p:ph type="title"/>
          </p:nvPr>
        </p:nvSpPr>
        <p:spPr/>
        <p:txBody>
          <a:bodyPr/>
          <a:lstStyle/>
          <a:p>
            <a:r>
              <a:rPr lang="en-GB" dirty="0"/>
              <a:t>The IPCC is not the same as the COP</a:t>
            </a:r>
          </a:p>
        </p:txBody>
      </p:sp>
      <p:pic>
        <p:nvPicPr>
          <p:cNvPr id="3" name="Picture 2" descr="Intergovernmental Panel on Climate Change - Wikipedia">
            <a:extLst>
              <a:ext uri="{FF2B5EF4-FFF2-40B4-BE49-F238E27FC236}">
                <a16:creationId xmlns:a16="http://schemas.microsoft.com/office/drawing/2014/main" id="{A410C4FE-0338-1FEF-533A-819B158E7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489" y="2152369"/>
            <a:ext cx="3860291" cy="21070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D2F453-E6A5-07C4-016A-0DC7A9EF4DE6}"/>
              </a:ext>
            </a:extLst>
          </p:cNvPr>
          <p:cNvSpPr txBox="1"/>
          <p:nvPr/>
        </p:nvSpPr>
        <p:spPr>
          <a:xfrm>
            <a:off x="1101489" y="4536460"/>
            <a:ext cx="3079497" cy="369332"/>
          </a:xfrm>
          <a:prstGeom prst="rect">
            <a:avLst/>
          </a:prstGeom>
          <a:noFill/>
        </p:spPr>
        <p:txBody>
          <a:bodyPr wrap="none" rtlCol="0">
            <a:spAutoFit/>
          </a:bodyPr>
          <a:lstStyle/>
          <a:p>
            <a:r>
              <a:rPr lang="en-GB" dirty="0"/>
              <a:t>Synthesis of scientific evidence</a:t>
            </a:r>
          </a:p>
        </p:txBody>
      </p:sp>
      <p:sp>
        <p:nvSpPr>
          <p:cNvPr id="5" name="TextBox 4">
            <a:extLst>
              <a:ext uri="{FF2B5EF4-FFF2-40B4-BE49-F238E27FC236}">
                <a16:creationId xmlns:a16="http://schemas.microsoft.com/office/drawing/2014/main" id="{24D2144D-6B8D-319E-6FCC-7911C34BF391}"/>
              </a:ext>
            </a:extLst>
          </p:cNvPr>
          <p:cNvSpPr txBox="1"/>
          <p:nvPr/>
        </p:nvSpPr>
        <p:spPr>
          <a:xfrm>
            <a:off x="7379759" y="4536460"/>
            <a:ext cx="2770502" cy="369332"/>
          </a:xfrm>
          <a:prstGeom prst="rect">
            <a:avLst/>
          </a:prstGeom>
          <a:noFill/>
        </p:spPr>
        <p:txBody>
          <a:bodyPr wrap="none" rtlCol="0">
            <a:spAutoFit/>
          </a:bodyPr>
          <a:lstStyle/>
          <a:p>
            <a:r>
              <a:rPr lang="en-GB" dirty="0"/>
              <a:t>Meeting of decision makers</a:t>
            </a:r>
          </a:p>
        </p:txBody>
      </p:sp>
      <p:pic>
        <p:nvPicPr>
          <p:cNvPr id="7" name="Picture 6">
            <a:extLst>
              <a:ext uri="{FF2B5EF4-FFF2-40B4-BE49-F238E27FC236}">
                <a16:creationId xmlns:a16="http://schemas.microsoft.com/office/drawing/2014/main" id="{BB558D8D-33E1-E6E8-AB9B-1295E1B22B96}"/>
              </a:ext>
            </a:extLst>
          </p:cNvPr>
          <p:cNvPicPr>
            <a:picLocks noChangeAspect="1"/>
          </p:cNvPicPr>
          <p:nvPr/>
        </p:nvPicPr>
        <p:blipFill>
          <a:blip r:embed="rId3"/>
          <a:stretch>
            <a:fillRect/>
          </a:stretch>
        </p:blipFill>
        <p:spPr>
          <a:xfrm>
            <a:off x="6765392" y="2321540"/>
            <a:ext cx="3384869" cy="1424842"/>
          </a:xfrm>
          <a:prstGeom prst="rect">
            <a:avLst/>
          </a:prstGeom>
        </p:spPr>
      </p:pic>
    </p:spTree>
    <p:extLst>
      <p:ext uri="{BB962C8B-B14F-4D97-AF65-F5344CB8AC3E}">
        <p14:creationId xmlns:p14="http://schemas.microsoft.com/office/powerpoint/2010/main" val="1601005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641D3-901E-617A-9684-7F4976C8F4A8}"/>
              </a:ext>
            </a:extLst>
          </p:cNvPr>
          <p:cNvSpPr>
            <a:spLocks noGrp="1"/>
          </p:cNvSpPr>
          <p:nvPr>
            <p:ph type="title"/>
          </p:nvPr>
        </p:nvSpPr>
        <p:spPr/>
        <p:txBody>
          <a:bodyPr/>
          <a:lstStyle/>
          <a:p>
            <a:r>
              <a:rPr lang="en-GB" dirty="0"/>
              <a:t>History of the IPCC</a:t>
            </a:r>
          </a:p>
        </p:txBody>
      </p:sp>
      <p:pic>
        <p:nvPicPr>
          <p:cNvPr id="4098" name="Picture 2" descr="This image summarises key statements from each IPCC scientific assessment report since 1990 plotted against a chart that shows the steady increase in atmospheric carbon dioxide since 1990. It shows that the science has consistently warned about the impact humans are having on the climate. Despite this, carbon dioxide levels have continued to rise.">
            <a:extLst>
              <a:ext uri="{FF2B5EF4-FFF2-40B4-BE49-F238E27FC236}">
                <a16:creationId xmlns:a16="http://schemas.microsoft.com/office/drawing/2014/main" id="{B2241A89-83B7-5B28-3570-3271707FE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371" y="1619159"/>
            <a:ext cx="6913076" cy="4608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793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F14A9-6199-7B40-89CD-ECC6CE50E10D}" vid="{9A858FEC-64F3-E640-BF82-F2FDCED49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esu_template</Template>
  <TotalTime>2579</TotalTime>
  <Words>737</Words>
  <Application>Microsoft Macintosh PowerPoint</Application>
  <PresentationFormat>Widescreen</PresentationFormat>
  <Paragraphs>148</Paragraphs>
  <Slides>41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Georgia</vt:lpstr>
      <vt:lpstr>ipccserif</vt:lpstr>
      <vt:lpstr>Office Theme</vt:lpstr>
      <vt:lpstr>The Intergovernmental Panel on Climate Change</vt:lpstr>
      <vt:lpstr>PowerPoint Presentation</vt:lpstr>
      <vt:lpstr>PowerPoint Presentation</vt:lpstr>
      <vt:lpstr>PowerPoint Presentation</vt:lpstr>
      <vt:lpstr>Why do we need climate projections?</vt:lpstr>
      <vt:lpstr>PowerPoint Presentation</vt:lpstr>
      <vt:lpstr>What is the IPCC?</vt:lpstr>
      <vt:lpstr>The IPCC is not the same as the COP</vt:lpstr>
      <vt:lpstr>History of the IPCC</vt:lpstr>
      <vt:lpstr>The history of climate change science</vt:lpstr>
      <vt:lpstr>Why do we need the IPCC?</vt:lpstr>
      <vt:lpstr>IPCC process</vt:lpstr>
      <vt:lpstr>Working group 1: physical science basis</vt:lpstr>
      <vt:lpstr>Working group 1: physical science basis</vt:lpstr>
      <vt:lpstr>Working group 2: impacts, adaptation and vulnerability</vt:lpstr>
      <vt:lpstr>Working group 2: impacts, adaptation and vulnerability</vt:lpstr>
      <vt:lpstr>Working group 3: mitigation of climate change</vt:lpstr>
      <vt:lpstr>Working group 3: mitigation of climate change</vt:lpstr>
      <vt:lpstr>IPCC Guidelines for National Greenhouse Gas Inventories</vt:lpstr>
      <vt:lpstr>Special reports</vt:lpstr>
      <vt:lpstr>Anatomy of a report: synthesis report</vt:lpstr>
      <vt:lpstr>Anatomy of a report: summary for policy makers</vt:lpstr>
      <vt:lpstr>Anatomy of a report: summary for policy makers</vt:lpstr>
      <vt:lpstr>Anatomy of a report: technical summary</vt:lpstr>
      <vt:lpstr>Anatomy of a report: the full report</vt:lpstr>
      <vt:lpstr>Anatomy of a report: the full report</vt:lpstr>
      <vt:lpstr>Anatomy of a report: the full report</vt:lpstr>
      <vt:lpstr>Website extras: WG1 interactive atlas</vt:lpstr>
      <vt:lpstr>Website extras: fact sheets</vt:lpstr>
      <vt:lpstr>Precise language</vt:lpstr>
      <vt:lpstr>PowerPoint Presentation</vt:lpstr>
      <vt:lpstr>Not enough evidence to evaluate confidence</vt:lpstr>
      <vt:lpstr>Calibrated language: evidence and agreement</vt:lpstr>
      <vt:lpstr>Calibrated language: evidence and agreement</vt:lpstr>
      <vt:lpstr>Calibrated language: evidence and agreement</vt:lpstr>
      <vt:lpstr>Not enough evidence to assess likelihood</vt:lpstr>
      <vt:lpstr>Calibrated language: likelihood</vt:lpstr>
      <vt:lpstr>PowerPoint Presentation</vt:lpstr>
      <vt:lpstr>Calibrated language: likelihood</vt:lpstr>
      <vt:lpstr>What are these predictions? What is uncertainty?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Intergovernmental Panel on Climate Change</dc:title>
  <dc:creator>Silvia Caldararu</dc:creator>
  <cp:lastModifiedBy>Silvia Caldararu</cp:lastModifiedBy>
  <cp:revision>1</cp:revision>
  <dcterms:created xsi:type="dcterms:W3CDTF">2023-02-15T15:22:49Z</dcterms:created>
  <dcterms:modified xsi:type="dcterms:W3CDTF">2025-02-13T09:07:15Z</dcterms:modified>
</cp:coreProperties>
</file>